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6"/>
  </p:sldMasterIdLst>
  <p:notesMasterIdLst>
    <p:notesMasterId r:id="rId19"/>
  </p:notesMasterIdLst>
  <p:handoutMasterIdLst>
    <p:handoutMasterId r:id="rId20"/>
  </p:handoutMasterIdLst>
  <p:sldIdLst>
    <p:sldId id="286" r:id="rId7"/>
    <p:sldId id="287" r:id="rId8"/>
    <p:sldId id="288" r:id="rId9"/>
    <p:sldId id="289" r:id="rId10"/>
    <p:sldId id="290" r:id="rId11"/>
    <p:sldId id="291" r:id="rId12"/>
    <p:sldId id="292" r:id="rId13"/>
    <p:sldId id="293" r:id="rId14"/>
    <p:sldId id="294" r:id="rId15"/>
    <p:sldId id="295" r:id="rId16"/>
    <p:sldId id="296" r:id="rId17"/>
    <p:sldId id="297" r:id="rId18"/>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7" name="Author" initials="A" lastIdx="0" clrIdx="1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3B01"/>
    <a:srgbClr val="D2D2D2"/>
    <a:srgbClr val="E6E6E6"/>
    <a:srgbClr val="2F2F2F"/>
    <a:srgbClr val="000000"/>
    <a:srgbClr val="44546A"/>
    <a:srgbClr val="FFFFFF"/>
    <a:srgbClr val="EBEEF2"/>
    <a:srgbClr val="EF4136"/>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49"/>
    <p:restoredTop sz="67961" autoAdjust="0"/>
  </p:normalViewPr>
  <p:slideViewPr>
    <p:cSldViewPr snapToGrid="0" snapToObjects="1">
      <p:cViewPr varScale="1">
        <p:scale>
          <a:sx n="44" d="100"/>
          <a:sy n="44" d="100"/>
        </p:scale>
        <p:origin x="1817" y="36"/>
      </p:cViewPr>
      <p:guideLst/>
    </p:cSldViewPr>
  </p:slideViewPr>
  <p:notesTextViewPr>
    <p:cViewPr>
      <p:scale>
        <a:sx n="1" d="1"/>
        <a:sy n="1" d="1"/>
      </p:scale>
      <p:origin x="0" y="0"/>
    </p:cViewPr>
  </p:notesTextViewPr>
  <p:notesViewPr>
    <p:cSldViewPr snapToGrid="0" snapToObjects="1">
      <p:cViewPr varScale="1">
        <p:scale>
          <a:sx n="113" d="100"/>
          <a:sy n="113" d="100"/>
        </p:scale>
        <p:origin x="30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2A699FC1-8CF7-E144-8F68-6B3D0B7514C3}" type="datetimeFigureOut">
              <a:rPr lang="en-US" smtClean="0"/>
              <a:t>9/28/2017</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765D5B9C-5830-994F-8116-5E0D14FFE94D}" type="slidenum">
              <a:rPr lang="en-US" smtClean="0"/>
              <a:t>‹#›</a:t>
            </a:fld>
            <a:endParaRPr lang="en-US"/>
          </a:p>
        </p:txBody>
      </p:sp>
    </p:spTree>
    <p:extLst>
      <p:ext uri="{BB962C8B-B14F-4D97-AF65-F5344CB8AC3E}">
        <p14:creationId xmlns:p14="http://schemas.microsoft.com/office/powerpoint/2010/main" val="933442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18F81A3D-8CC2-C84F-9142-E206FC660114}" type="datetimeFigureOut">
              <a:rPr lang="en-US" smtClean="0"/>
              <a:t>9/28/2017</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4C63F258-1110-014A-B8D9-2D69CE474DDB}" type="slidenum">
              <a:rPr lang="en-US" smtClean="0"/>
              <a:t>‹#›</a:t>
            </a:fld>
            <a:endParaRPr lang="en-US"/>
          </a:p>
        </p:txBody>
      </p:sp>
    </p:spTree>
    <p:extLst>
      <p:ext uri="{BB962C8B-B14F-4D97-AF65-F5344CB8AC3E}">
        <p14:creationId xmlns:p14="http://schemas.microsoft.com/office/powerpoint/2010/main" val="1207149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3F258-1110-014A-B8D9-2D69CE4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860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732F5-7080-CD49-A945-363267BD6D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1810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732F5-7080-CD49-A945-363267BD6D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5194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56B668-3DD5-433E-AAFA-00D0219A81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193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86C690-FE78-4CF2-93C8-67128380C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247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86C690-FE78-4CF2-93C8-67128380C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450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86C690-FE78-4CF2-93C8-67128380C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10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86C690-FE78-4CF2-93C8-67128380C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115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56B668-3DD5-433E-AAFA-00D0219A81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418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56B668-3DD5-433E-AAFA-00D0219A81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1044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86C690-FE78-4CF2-93C8-67128380C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487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CB77E2-F732-4F13-8395-7456A821E3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217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136C757-C3B8-1B4F-92E1-1543C205877C}"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1960C-FCDF-8248-9603-6299068D1948}" type="slidenum">
              <a:rPr lang="en-US" smtClean="0"/>
              <a:t>‹#›</a:t>
            </a:fld>
            <a:endParaRPr lang="en-US"/>
          </a:p>
        </p:txBody>
      </p:sp>
    </p:spTree>
    <p:extLst>
      <p:ext uri="{BB962C8B-B14F-4D97-AF65-F5344CB8AC3E}">
        <p14:creationId xmlns:p14="http://schemas.microsoft.com/office/powerpoint/2010/main" val="149189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36C757-C3B8-1B4F-92E1-1543C205877C}"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1960C-FCDF-8248-9603-6299068D1948}" type="slidenum">
              <a:rPr lang="en-US" smtClean="0"/>
              <a:t>‹#›</a:t>
            </a:fld>
            <a:endParaRPr lang="en-US"/>
          </a:p>
        </p:txBody>
      </p:sp>
    </p:spTree>
    <p:extLst>
      <p:ext uri="{BB962C8B-B14F-4D97-AF65-F5344CB8AC3E}">
        <p14:creationId xmlns:p14="http://schemas.microsoft.com/office/powerpoint/2010/main" val="1300092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36C757-C3B8-1B4F-92E1-1543C205877C}"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1960C-FCDF-8248-9603-6299068D1948}" type="slidenum">
              <a:rPr lang="en-US" smtClean="0"/>
              <a:t>‹#›</a:t>
            </a:fld>
            <a:endParaRPr lang="en-US"/>
          </a:p>
        </p:txBody>
      </p:sp>
    </p:spTree>
    <p:extLst>
      <p:ext uri="{BB962C8B-B14F-4D97-AF65-F5344CB8AC3E}">
        <p14:creationId xmlns:p14="http://schemas.microsoft.com/office/powerpoint/2010/main" val="6740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lIns="0"/>
          <a:lstStyle/>
          <a:p>
            <a:r>
              <a:rPr lang="en-US"/>
              <a:t>Click to edit Master title style</a:t>
            </a:r>
          </a:p>
        </p:txBody>
      </p:sp>
      <p:sp>
        <p:nvSpPr>
          <p:cNvPr id="8" name="Text Placeholder 7"/>
          <p:cNvSpPr>
            <a:spLocks noGrp="1"/>
          </p:cNvSpPr>
          <p:nvPr>
            <p:ph type="body" sz="quarter" idx="10"/>
          </p:nvPr>
        </p:nvSpPr>
        <p:spPr>
          <a:xfrm>
            <a:off x="457200" y="1611313"/>
            <a:ext cx="11522075" cy="4171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013194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lIns="0"/>
          <a:lstStyle/>
          <a:p>
            <a:r>
              <a:rPr lang="en-US"/>
              <a:t>Click to edit Master title style</a:t>
            </a:r>
          </a:p>
        </p:txBody>
      </p:sp>
    </p:spTree>
    <p:extLst>
      <p:ext uri="{BB962C8B-B14F-4D97-AF65-F5344CB8AC3E}">
        <p14:creationId xmlns:p14="http://schemas.microsoft.com/office/powerpoint/2010/main" val="14018698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36C757-C3B8-1B4F-92E1-1543C205877C}"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1960C-FCDF-8248-9603-6299068D1948}" type="slidenum">
              <a:rPr lang="en-US" smtClean="0"/>
              <a:t>‹#›</a:t>
            </a:fld>
            <a:endParaRPr lang="en-US"/>
          </a:p>
        </p:txBody>
      </p:sp>
    </p:spTree>
    <p:extLst>
      <p:ext uri="{BB962C8B-B14F-4D97-AF65-F5344CB8AC3E}">
        <p14:creationId xmlns:p14="http://schemas.microsoft.com/office/powerpoint/2010/main" val="1312913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36C757-C3B8-1B4F-92E1-1543C205877C}"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1960C-FCDF-8248-9603-6299068D1948}" type="slidenum">
              <a:rPr lang="en-US" smtClean="0"/>
              <a:t>‹#›</a:t>
            </a:fld>
            <a:endParaRPr lang="en-US"/>
          </a:p>
        </p:txBody>
      </p:sp>
    </p:spTree>
    <p:extLst>
      <p:ext uri="{BB962C8B-B14F-4D97-AF65-F5344CB8AC3E}">
        <p14:creationId xmlns:p14="http://schemas.microsoft.com/office/powerpoint/2010/main" val="747528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36C757-C3B8-1B4F-92E1-1543C205877C}"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1960C-FCDF-8248-9603-6299068D1948}" type="slidenum">
              <a:rPr lang="en-US" smtClean="0"/>
              <a:t>‹#›</a:t>
            </a:fld>
            <a:endParaRPr lang="en-US"/>
          </a:p>
        </p:txBody>
      </p:sp>
    </p:spTree>
    <p:extLst>
      <p:ext uri="{BB962C8B-B14F-4D97-AF65-F5344CB8AC3E}">
        <p14:creationId xmlns:p14="http://schemas.microsoft.com/office/powerpoint/2010/main" val="930097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36C757-C3B8-1B4F-92E1-1543C205877C}" type="datetimeFigureOut">
              <a:rPr lang="en-US" smtClean="0"/>
              <a:t>9/28/2017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A1960C-FCDF-8248-9603-6299068D1948}" type="slidenum">
              <a:rPr lang="en-US" smtClean="0"/>
              <a:t>‹#›</a:t>
            </a:fld>
            <a:endParaRPr lang="en-US"/>
          </a:p>
        </p:txBody>
      </p:sp>
    </p:spTree>
    <p:extLst>
      <p:ext uri="{BB962C8B-B14F-4D97-AF65-F5344CB8AC3E}">
        <p14:creationId xmlns:p14="http://schemas.microsoft.com/office/powerpoint/2010/main" val="611669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36C757-C3B8-1B4F-92E1-1543C205877C}" type="datetimeFigureOut">
              <a:rPr lang="en-US" smtClean="0"/>
              <a:t>9/28/2017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1960C-FCDF-8248-9603-6299068D1948}" type="slidenum">
              <a:rPr lang="en-US" smtClean="0"/>
              <a:t>‹#›</a:t>
            </a:fld>
            <a:endParaRPr lang="en-US"/>
          </a:p>
        </p:txBody>
      </p:sp>
    </p:spTree>
    <p:extLst>
      <p:ext uri="{BB962C8B-B14F-4D97-AF65-F5344CB8AC3E}">
        <p14:creationId xmlns:p14="http://schemas.microsoft.com/office/powerpoint/2010/main" val="328597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6C757-C3B8-1B4F-92E1-1543C205877C}" type="datetimeFigureOut">
              <a:rPr lang="en-US" smtClean="0"/>
              <a:t>9/28/2017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A1960C-FCDF-8248-9603-6299068D1948}" type="slidenum">
              <a:rPr lang="en-US" smtClean="0"/>
              <a:t>‹#›</a:t>
            </a:fld>
            <a:endParaRPr lang="en-US"/>
          </a:p>
        </p:txBody>
      </p:sp>
    </p:spTree>
    <p:extLst>
      <p:ext uri="{BB962C8B-B14F-4D97-AF65-F5344CB8AC3E}">
        <p14:creationId xmlns:p14="http://schemas.microsoft.com/office/powerpoint/2010/main" val="1562448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36C757-C3B8-1B4F-92E1-1543C205877C}"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1960C-FCDF-8248-9603-6299068D1948}" type="slidenum">
              <a:rPr lang="en-US" smtClean="0"/>
              <a:t>‹#›</a:t>
            </a:fld>
            <a:endParaRPr lang="en-US"/>
          </a:p>
        </p:txBody>
      </p:sp>
    </p:spTree>
    <p:extLst>
      <p:ext uri="{BB962C8B-B14F-4D97-AF65-F5344CB8AC3E}">
        <p14:creationId xmlns:p14="http://schemas.microsoft.com/office/powerpoint/2010/main" val="647450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36C757-C3B8-1B4F-92E1-1543C205877C}"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1960C-FCDF-8248-9603-6299068D1948}" type="slidenum">
              <a:rPr lang="en-US" smtClean="0"/>
              <a:t>‹#›</a:t>
            </a:fld>
            <a:endParaRPr lang="en-US"/>
          </a:p>
        </p:txBody>
      </p:sp>
    </p:spTree>
    <p:extLst>
      <p:ext uri="{BB962C8B-B14F-4D97-AF65-F5344CB8AC3E}">
        <p14:creationId xmlns:p14="http://schemas.microsoft.com/office/powerpoint/2010/main" val="397451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6C757-C3B8-1B4F-92E1-1543C205877C}" type="datetimeFigureOut">
              <a:rPr lang="en-US" smtClean="0"/>
              <a:t>9/28/2017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1960C-FCDF-8248-9603-6299068D1948}" type="slidenum">
              <a:rPr lang="en-US" smtClean="0"/>
              <a:t>‹#›</a:t>
            </a:fld>
            <a:endParaRPr lang="en-US"/>
          </a:p>
        </p:txBody>
      </p:sp>
    </p:spTree>
    <p:extLst>
      <p:ext uri="{BB962C8B-B14F-4D97-AF65-F5344CB8AC3E}">
        <p14:creationId xmlns:p14="http://schemas.microsoft.com/office/powerpoint/2010/main" val="125993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products.office.com/en-us/compare-all-microsoft-office-products?tab=2#a" TargetMode="External"/><Relationship Id="rId13" Type="http://schemas.openxmlformats.org/officeDocument/2006/relationships/image" Target="../media/image30.emf"/><Relationship Id="rId3" Type="http://schemas.openxmlformats.org/officeDocument/2006/relationships/image" Target="../media/image21.emf"/><Relationship Id="rId7" Type="http://schemas.openxmlformats.org/officeDocument/2006/relationships/image" Target="../media/image25.emf"/><Relationship Id="rId12" Type="http://schemas.openxmlformats.org/officeDocument/2006/relationships/image" Target="../media/image29.emf"/><Relationship Id="rId17" Type="http://schemas.openxmlformats.org/officeDocument/2006/relationships/image" Target="../media/image34.emf"/><Relationship Id="rId2" Type="http://schemas.openxmlformats.org/officeDocument/2006/relationships/notesSlide" Target="../notesSlides/notesSlide10.xml"/><Relationship Id="rId16" Type="http://schemas.openxmlformats.org/officeDocument/2006/relationships/image" Target="../media/image33.emf"/><Relationship Id="rId1" Type="http://schemas.openxmlformats.org/officeDocument/2006/relationships/slideLayout" Target="../slideLayouts/slideLayout2.xml"/><Relationship Id="rId6" Type="http://schemas.openxmlformats.org/officeDocument/2006/relationships/image" Target="../media/image24.emf"/><Relationship Id="rId11" Type="http://schemas.openxmlformats.org/officeDocument/2006/relationships/image" Target="../media/image28.emf"/><Relationship Id="rId5" Type="http://schemas.openxmlformats.org/officeDocument/2006/relationships/image" Target="../media/image23.emf"/><Relationship Id="rId15" Type="http://schemas.openxmlformats.org/officeDocument/2006/relationships/image" Target="../media/image32.emf"/><Relationship Id="rId10" Type="http://schemas.openxmlformats.org/officeDocument/2006/relationships/image" Target="../media/image27.png"/><Relationship Id="rId4" Type="http://schemas.openxmlformats.org/officeDocument/2006/relationships/image" Target="../media/image22.emf"/><Relationship Id="rId9" Type="http://schemas.openxmlformats.org/officeDocument/2006/relationships/image" Target="../media/image26.png"/><Relationship Id="rId14" Type="http://schemas.openxmlformats.org/officeDocument/2006/relationships/image" Target="../media/image31.emf"/></Relationships>
</file>

<file path=ppt/slides/_rels/slide1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png"/><Relationship Id="rId7" Type="http://schemas.openxmlformats.org/officeDocument/2006/relationships/hyperlink" Target="https://support.office.com/en-us/article/Support-is-ending-for-Office-for-Mac-2011-559b72b1-e045-4c73-bad3-d7f1841b9e8c?ui=en-US&amp;rs=en-US&amp;ad=US"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s://support.office.com/en-us/article/Support-is-ending-for-Office-2007-02431d9e-ba55-4227-8e37-d6d97d36fbb9?ui=en-US&amp;rs=en-US&amp;ad=US" TargetMode="External"/><Relationship Id="rId5" Type="http://schemas.openxmlformats.org/officeDocument/2006/relationships/hyperlink" Target="https://support.microsoft.com/en-us/help/3198497/office-2007-approaching-end-of-extended-support" TargetMode="Externa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emf"/><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hyperlink" Target="https://support.microsoft.com/en-us/help/3201590/rpc-over-http-deprecated-in-office-365-on-october-31,-2017"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hyperlink" Target="https://www.youtube.com/watch?v=6bxuSwdHeEE&amp;list=PLdCmSpvbJIBvQ_nHFi2XPketa1Xj6FwrS&amp;index=6" TargetMode="External"/><Relationship Id="rId3" Type="http://schemas.openxmlformats.org/officeDocument/2006/relationships/hyperlink" Target="https://www.youtube.com/watch?v=V8ab1VlVpPE&amp;list=PLdCmSpvbJIBvQ_nHFi2XPketa1Xj6FwrS&amp;index=1" TargetMode="External"/><Relationship Id="rId7" Type="http://schemas.openxmlformats.org/officeDocument/2006/relationships/hyperlink" Target="https://www.youtube.com/watch?v=gHiTz6Irwg0&amp;index=3&amp;list=PLdCmSpvbJIBvQ_nHFi2XPketa1Xj6FwrS" TargetMode="External"/><Relationship Id="rId12"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jpg"/><Relationship Id="rId11" Type="http://schemas.openxmlformats.org/officeDocument/2006/relationships/hyperlink" Target="https://www.youtube.com/watch?v=CQA4OzkbtCU&amp;index=5&amp;list=PLdCmSpvbJIBvQ_nHFi2XPketa1Xj6FwrS" TargetMode="External"/><Relationship Id="rId5" Type="http://schemas.openxmlformats.org/officeDocument/2006/relationships/hyperlink" Target="https://www.youtube.com/watch?v=ItyT7uMx8ws&amp;list=PLdCmSpvbJIBvQ_nHFi2XPketa1Xj6FwrS&amp;index=2" TargetMode="External"/><Relationship Id="rId10" Type="http://schemas.openxmlformats.org/officeDocument/2006/relationships/image" Target="../media/image15.jpg"/><Relationship Id="rId4" Type="http://schemas.openxmlformats.org/officeDocument/2006/relationships/image" Target="../media/image12.jpg"/><Relationship Id="rId9" Type="http://schemas.openxmlformats.org/officeDocument/2006/relationships/hyperlink" Target="https://www.youtube.com/watch?v=uvVZz5Y0WEg&amp;list=PLdCmSpvbJIBvQ_nHFi2XPketa1Xj6FwrS&amp;index=4" TargetMode="External"/><Relationship Id="rId1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s://products.office.com/en-us/business/office-365-customer-story?key=law-firm-adopts-cloud-suite-to-amplify-services-and-help-safeguard-client-trust" TargetMode="External"/><Relationship Id="rId5" Type="http://schemas.openxmlformats.org/officeDocument/2006/relationships/hyperlink" Target="https://products.office.com/en-us/business/office-365-customer-story?key=fishs-eddy-sets-the-table-for-growing-business-with-of" TargetMode="External"/><Relationship Id="rId4" Type="http://schemas.openxmlformats.org/officeDocument/2006/relationships/image" Target="../media/image19.tif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1008"/>
            <a:ext cx="12191999" cy="6856992"/>
          </a:xfrm>
          <a:prstGeom prst="rect">
            <a:avLst/>
          </a:prstGeom>
        </p:spPr>
      </p:pic>
      <p:sp>
        <p:nvSpPr>
          <p:cNvPr id="3" name="Rectangle 2"/>
          <p:cNvSpPr/>
          <p:nvPr/>
        </p:nvSpPr>
        <p:spPr>
          <a:xfrm>
            <a:off x="0" y="1142675"/>
            <a:ext cx="6433073" cy="1100436"/>
          </a:xfrm>
          <a:prstGeom prst="rect">
            <a:avLst/>
          </a:prstGeom>
          <a:solidFill>
            <a:srgbClr val="D83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txBox="1">
            <a:spLocks/>
          </p:cNvSpPr>
          <p:nvPr/>
        </p:nvSpPr>
        <p:spPr bwMode="auto">
          <a:xfrm>
            <a:off x="274638" y="1142673"/>
            <a:ext cx="6029343" cy="1100437"/>
          </a:xfrm>
          <a:prstGeom prst="rect">
            <a:avLst/>
          </a:prstGeom>
          <a:noFill/>
        </p:spPr>
        <p:txBody>
          <a:bodyPr lIns="146304" tIns="91440" rIns="146304" bIns="0" anchor="ctr" anchorCtr="0">
            <a:normAutofit/>
          </a:bodyPr>
          <a:lstStyle>
            <a:lvl1pPr marL="0" algn="l" defTabSz="896386" rtl="0" eaLnBrk="1" latinLnBrk="0" hangingPunct="1">
              <a:lnSpc>
                <a:spcPct val="90000"/>
              </a:lnSpc>
              <a:spcBef>
                <a:spcPct val="0"/>
              </a:spcBef>
              <a:buNone/>
              <a:defRPr lang="en-US" sz="4400" b="1" i="0" kern="1200" spc="-147" dirty="0">
                <a:solidFill>
                  <a:srgbClr val="FFFFFF"/>
                </a:solidFill>
                <a:latin typeface="Calibri" charset="0"/>
                <a:ea typeface="Calibri" charset="0"/>
                <a:cs typeface="Calibri" charset="0"/>
              </a:defRPr>
            </a:lvl1pPr>
          </a:lstStyle>
          <a:p>
            <a:pPr marL="0" marR="0" lvl="0" indent="0" algn="l" defTabSz="896386"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Light" panose="020F0302020204030204"/>
                <a:ea typeface="Segoe UI Light" charset="0"/>
                <a:cs typeface="Segoe UI Light" charset="0"/>
              </a:rPr>
              <a:t>Office 2007 End of Support</a:t>
            </a:r>
            <a:endParaRPr kumimoji="0" lang="en-US" sz="4000" b="1" i="0" u="none" strike="noStrike" kern="1200" cap="none" spc="-147" normalizeH="0" baseline="0" noProof="0" dirty="0">
              <a:ln>
                <a:noFill/>
              </a:ln>
              <a:solidFill>
                <a:srgbClr val="FFFFFF"/>
              </a:solidFill>
              <a:effectLst/>
              <a:uLnTx/>
              <a:uFillTx/>
              <a:latin typeface="Calibri Light" panose="020F0302020204030204"/>
              <a:cs typeface="Calibri"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48" y="0"/>
            <a:ext cx="2549435" cy="1142675"/>
          </a:xfrm>
          <a:prstGeom prst="rect">
            <a:avLst/>
          </a:prstGeom>
        </p:spPr>
      </p:pic>
    </p:spTree>
    <p:extLst>
      <p:ext uri="{BB962C8B-B14F-4D97-AF65-F5344CB8AC3E}">
        <p14:creationId xmlns:p14="http://schemas.microsoft.com/office/powerpoint/2010/main" val="74228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p:cNvSpPr txBox="1">
            <a:spLocks/>
          </p:cNvSpPr>
          <p:nvPr/>
        </p:nvSpPr>
        <p:spPr>
          <a:xfrm>
            <a:off x="419152" y="200350"/>
            <a:ext cx="11573567" cy="678068"/>
          </a:xfrm>
          <a:prstGeom prst="rect">
            <a:avLst/>
          </a:prstGeom>
          <a:noFill/>
        </p:spPr>
        <p:txBody>
          <a:bodyPr lIns="0" tIns="0" rIns="0" bIns="0"/>
          <a:lstStyle>
            <a:lvl1pPr algn="l" defTabSz="914180" rtl="0" eaLnBrk="1" latinLnBrk="0" hangingPunct="1">
              <a:lnSpc>
                <a:spcPct val="90000"/>
              </a:lnSpc>
              <a:spcBef>
                <a:spcPct val="0"/>
              </a:spcBef>
              <a:buNone/>
              <a:defRPr lang="en-US" sz="5500" b="0" kern="1200" cap="none" spc="-98" baseline="0">
                <a:ln w="3175">
                  <a:noFill/>
                </a:ln>
                <a:solidFill>
                  <a:schemeClr val="tx1">
                    <a:lumMod val="75000"/>
                  </a:schemeClr>
                </a:solidFill>
                <a:effectLst/>
                <a:latin typeface="+mj-lt"/>
                <a:ea typeface="+mn-ea"/>
                <a:cs typeface="Segoe UI" pitchFamily="34" charset="0"/>
              </a:defRPr>
            </a:lvl1pPr>
          </a:lstStyle>
          <a:p>
            <a:pPr marL="0" marR="0" lvl="0" indent="0" algn="l" defTabSz="914180" rtl="0" eaLnBrk="1" fontAlgn="auto" latinLnBrk="0" hangingPunct="1">
              <a:lnSpc>
                <a:spcPct val="100000"/>
              </a:lnSpc>
              <a:spcBef>
                <a:spcPct val="0"/>
              </a:spcBef>
              <a:spcAft>
                <a:spcPts val="0"/>
              </a:spcAft>
              <a:buClrTx/>
              <a:buSzTx/>
              <a:buFontTx/>
              <a:buNone/>
              <a:tabLst/>
              <a:defRPr/>
            </a:pPr>
            <a:r>
              <a:rPr kumimoji="0" lang="en-US" altLang="en-US" sz="3400" b="0" i="0" u="none" strike="noStrike" kern="1200" cap="none" spc="0" normalizeH="0" baseline="0" noProof="0" dirty="0">
                <a:ln w="3175">
                  <a:noFill/>
                </a:ln>
                <a:solidFill>
                  <a:srgbClr val="EF4136"/>
                </a:solidFill>
                <a:effectLst/>
                <a:uLnTx/>
                <a:uFillTx/>
                <a:latin typeface="Calibri Light" panose="020F0302020204030204"/>
                <a:ea typeface="Segoe UI Light" charset="0"/>
                <a:cs typeface="Segoe UI Light" charset="0"/>
              </a:rPr>
              <a:t>Step 2: Choose your product</a:t>
            </a:r>
          </a:p>
        </p:txBody>
      </p:sp>
      <p:grpSp>
        <p:nvGrpSpPr>
          <p:cNvPr id="4" name="Group 3">
            <a:extLst>
              <a:ext uri="{FF2B5EF4-FFF2-40B4-BE49-F238E27FC236}">
                <a16:creationId xmlns:a16="http://schemas.microsoft.com/office/drawing/2014/main" id="{8E2AB652-CE6B-4400-AF87-EC963C832747}"/>
              </a:ext>
            </a:extLst>
          </p:cNvPr>
          <p:cNvGrpSpPr/>
          <p:nvPr/>
        </p:nvGrpSpPr>
        <p:grpSpPr>
          <a:xfrm>
            <a:off x="6664607" y="1288764"/>
            <a:ext cx="4374001" cy="5217882"/>
            <a:chOff x="3733228" y="1258847"/>
            <a:chExt cx="4374001" cy="5217882"/>
          </a:xfrm>
        </p:grpSpPr>
        <p:sp>
          <p:nvSpPr>
            <p:cNvPr id="44" name="Rectangle 43"/>
            <p:cNvSpPr/>
            <p:nvPr/>
          </p:nvSpPr>
          <p:spPr>
            <a:xfrm>
              <a:off x="3733228" y="1258847"/>
              <a:ext cx="4374000" cy="5217882"/>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9585" y="3355302"/>
              <a:ext cx="295233" cy="405946"/>
            </a:xfrm>
            <a:prstGeom prst="rect">
              <a:avLst/>
            </a:prstGeom>
          </p:spPr>
        </p:pic>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6608" y="3355302"/>
              <a:ext cx="301716" cy="402288"/>
            </a:xfrm>
            <a:prstGeom prst="rect">
              <a:avLst/>
            </a:prstGeom>
          </p:spPr>
        </p:pic>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5116" y="3355302"/>
              <a:ext cx="357572" cy="484213"/>
            </a:xfrm>
            <a:prstGeom prst="rect">
              <a:avLst/>
            </a:prstGeom>
          </p:spPr>
        </p:pic>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5045" y="3355302"/>
              <a:ext cx="302007" cy="502087"/>
            </a:xfrm>
            <a:prstGeom prst="rect">
              <a:avLst/>
            </a:prstGeom>
          </p:spPr>
        </p:pic>
        <p:pic>
          <p:nvPicPr>
            <p:cNvPr id="41" name="Pictur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48275" y="3355302"/>
              <a:ext cx="302143" cy="503573"/>
            </a:xfrm>
            <a:prstGeom prst="rect">
              <a:avLst/>
            </a:prstGeom>
          </p:spPr>
        </p:pic>
        <p:sp>
          <p:nvSpPr>
            <p:cNvPr id="46" name="TextBox 45"/>
            <p:cNvSpPr txBox="1"/>
            <p:nvPr/>
          </p:nvSpPr>
          <p:spPr>
            <a:xfrm>
              <a:off x="3750435" y="1258847"/>
              <a:ext cx="4356794" cy="517065"/>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prstClr val="black"/>
                      </a:gs>
                      <a:gs pos="30000">
                        <a:prstClr val="black"/>
                      </a:gs>
                    </a:gsLst>
                    <a:lin ang="5400000" scaled="0"/>
                  </a:gradFill>
                  <a:effectLst/>
                  <a:uLnTx/>
                  <a:uFillTx/>
                  <a:latin typeface="Calibri" charset="0"/>
                  <a:ea typeface="Calibri" charset="0"/>
                  <a:cs typeface="Calibri" charset="0"/>
                </a:rPr>
                <a:t>Office 365 Business Premium</a:t>
              </a:r>
            </a:p>
          </p:txBody>
        </p:sp>
        <p:sp>
          <p:nvSpPr>
            <p:cNvPr id="50" name="Rectangle 49"/>
            <p:cNvSpPr/>
            <p:nvPr/>
          </p:nvSpPr>
          <p:spPr>
            <a:xfrm>
              <a:off x="4016757" y="3953914"/>
              <a:ext cx="3938967" cy="2308324"/>
            </a:xfrm>
            <a:prstGeom prst="rect">
              <a:avLst/>
            </a:prstGeom>
          </p:spPr>
          <p:txBody>
            <a:bodyPr wrap="square">
              <a:spAutoFit/>
            </a:bodyPr>
            <a:lstStyle/>
            <a:p>
              <a:pPr marL="171450" marR="0" lvl="0" indent="-171450" algn="l" defTabSz="914400" rtl="0" eaLnBrk="1" fontAlgn="auto" latinLnBrk="0" hangingPunct="1">
                <a:lnSpc>
                  <a:spcPct val="90000"/>
                </a:lnSpc>
                <a:spcBef>
                  <a:spcPts val="0"/>
                </a:spcBef>
                <a:spcAft>
                  <a:spcPts val="600"/>
                </a:spcAft>
                <a:buClrTx/>
                <a:buSzTx/>
                <a:buFont typeface="Arial" charset="0"/>
                <a:buChar char="•"/>
                <a:tabLst/>
                <a:defRPr/>
              </a:pPr>
              <a:r>
                <a:rPr kumimoji="0" lang="en-US" altLang="x-none"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wf_segoe-ui_normal" charset="0"/>
                  <a:cs typeface="+mn-cs"/>
                </a:rPr>
                <a:t>Business class e</a:t>
              </a:r>
              <a:r>
                <a:rPr kumimoji="0" lang="x-none" altLang="x-none"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wf_segoe-ui_normal" charset="0"/>
                  <a:cs typeface="+mn-cs"/>
                </a:rPr>
                <a:t>mail hosting with 50 GB mailbox</a:t>
              </a:r>
              <a:endParaRPr kumimoji="0" lang="en-US" altLang="x-none"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wf_segoe-ui_normal" charset="0"/>
                <a:cs typeface="+mn-cs"/>
              </a:endParaRPr>
            </a:p>
            <a:p>
              <a:pPr marL="171450" marR="0" lvl="0" indent="-171450" algn="l" defTabSz="914400" rtl="0" eaLnBrk="1" fontAlgn="auto" latinLnBrk="0" hangingPunct="1">
                <a:lnSpc>
                  <a:spcPct val="90000"/>
                </a:lnSpc>
                <a:spcBef>
                  <a:spcPts val="0"/>
                </a:spcBef>
                <a:spcAft>
                  <a:spcPts val="600"/>
                </a:spcAft>
                <a:buClrTx/>
                <a:buSzTx/>
                <a:buFont typeface="Arial" charset="0"/>
                <a:buChar char="•"/>
                <a:tabLst/>
                <a:defRPr/>
              </a:pPr>
              <a:r>
                <a:rPr kumimoji="0" lang="en-US" altLang="x-none"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wf_segoe-ui_normal" charset="0"/>
                  <a:cs typeface="+mn-cs"/>
                </a:rPr>
                <a:t>Custom domain name address (</a:t>
              </a:r>
              <a:r>
                <a:rPr kumimoji="0" lang="en-US" altLang="x-none" sz="1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wf_segoe-ui_normal" charset="0"/>
                  <a:cs typeface="+mn-cs"/>
                </a:rPr>
                <a:t>name@yourcompany.com</a:t>
              </a:r>
              <a:r>
                <a:rPr kumimoji="0" lang="en-US" altLang="x-none"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wf_segoe-ui_normal" charset="0"/>
                  <a:cs typeface="+mn-cs"/>
                </a:rPr>
                <a:t>)</a:t>
              </a:r>
            </a:p>
            <a:p>
              <a:pPr marL="171450" marR="0" lvl="0" indent="-171450" algn="l" defTabSz="914400" rtl="0" eaLnBrk="1" fontAlgn="auto" latinLnBrk="0" hangingPunct="1">
                <a:lnSpc>
                  <a:spcPct val="90000"/>
                </a:lnSpc>
                <a:spcBef>
                  <a:spcPts val="0"/>
                </a:spcBef>
                <a:spcAft>
                  <a:spcPts val="600"/>
                </a:spcAft>
                <a:buClrTx/>
                <a:buSzTx/>
                <a:buFont typeface="Arial" charset="0"/>
                <a:buChar char="•"/>
                <a:tabLst/>
                <a:defRPr/>
              </a:pPr>
              <a:r>
                <a:rPr kumimoji="0" lang="en-US" altLang="x-none"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wf_segoe-ui_normal" charset="0"/>
                  <a:cs typeface="+mn-cs"/>
                </a:rPr>
                <a:t>1 TB of OneDrive for Business storage per user</a:t>
              </a:r>
            </a:p>
            <a:p>
              <a:pPr marL="171450" marR="0" lvl="0" indent="-171450" algn="l" defTabSz="914400" rtl="0" eaLnBrk="1" fontAlgn="auto" latinLnBrk="0" hangingPunct="1">
                <a:lnSpc>
                  <a:spcPct val="90000"/>
                </a:lnSpc>
                <a:spcBef>
                  <a:spcPts val="0"/>
                </a:spcBef>
                <a:spcAft>
                  <a:spcPts val="600"/>
                </a:spcAft>
                <a:buClrTx/>
                <a:buSzTx/>
                <a:buFont typeface="Arial" charset="0"/>
                <a:buChar char="•"/>
                <a:tabLst/>
                <a:defRPr/>
              </a:pPr>
              <a:r>
                <a:rPr kumimoji="0" lang="x-none" altLang="x-none"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wf_segoe-ui_normal" charset="0"/>
                  <a:cs typeface="+mn-cs"/>
                </a:rPr>
                <a:t>One license covers 5 PCs or Macs, 5 phones, and 5 tablets per user </a:t>
              </a:r>
              <a:r>
                <a:rPr kumimoji="0" lang="x-none" altLang="x-none"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wf_segoe-ui_normal" charset="0"/>
                  <a:cs typeface="+mn-cs"/>
                  <a:hlinkClick r:id="rId8"/>
                </a:rPr>
                <a:t>  </a:t>
              </a:r>
              <a:endParaRPr kumimoji="0" lang="en-US" altLang="x-none"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wf_segoe-ui_normal" charset="0"/>
                <a:cs typeface="+mn-cs"/>
              </a:endParaRPr>
            </a:p>
            <a:p>
              <a:pPr marL="171450" marR="0" lvl="0" indent="-171450" algn="l" defTabSz="914400" rtl="0" eaLnBrk="1" fontAlgn="auto" latinLnBrk="0" hangingPunct="1">
                <a:lnSpc>
                  <a:spcPct val="90000"/>
                </a:lnSpc>
                <a:spcBef>
                  <a:spcPts val="0"/>
                </a:spcBef>
                <a:spcAft>
                  <a:spcPts val="600"/>
                </a:spcAft>
                <a:buClrTx/>
                <a:buSzTx/>
                <a:buFont typeface="Arial" charset="0"/>
                <a:buChar char="•"/>
                <a:tabLst/>
                <a:defRPr/>
              </a:pPr>
              <a:r>
                <a:rPr kumimoji="0" lang="x-none" altLang="x-none"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wf_segoe-ui_normal" charset="0"/>
                  <a:cs typeface="+mn-cs"/>
                </a:rPr>
                <a:t>Host unlimited HD video conferencing for up to 250 people with Skype for Business </a:t>
              </a:r>
              <a:r>
                <a:rPr kumimoji="0" lang="x-none" altLang="x-none"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wf_segoe-ui_normal" charset="0"/>
                  <a:cs typeface="+mn-cs"/>
                  <a:hlinkClick r:id="rId8"/>
                </a:rPr>
                <a:t> </a:t>
              </a:r>
              <a:endParaRPr kumimoji="0" lang="en-US" altLang="x-none"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wf_segoe-ui_normal" charset="0"/>
                <a:cs typeface="+mn-cs"/>
              </a:endParaRPr>
            </a:p>
            <a:p>
              <a:pPr marL="171450" marR="0" lvl="0" indent="-171450" algn="l" defTabSz="914400" rtl="0" eaLnBrk="1" fontAlgn="auto" latinLnBrk="0" hangingPunct="1">
                <a:lnSpc>
                  <a:spcPct val="90000"/>
                </a:lnSpc>
                <a:spcBef>
                  <a:spcPts val="0"/>
                </a:spcBef>
                <a:spcAft>
                  <a:spcPts val="600"/>
                </a:spcAft>
                <a:buClrTx/>
                <a:buSzTx/>
                <a:buFont typeface="Arial" charset="0"/>
                <a:buChar char="•"/>
                <a:tabLst/>
                <a:defRPr/>
              </a:pPr>
              <a:r>
                <a:rPr kumimoji="0" lang="en-US" altLang="x-none"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wf_segoe-ui_normal" charset="0"/>
                  <a:cs typeface="+mn-cs"/>
                </a:rPr>
                <a:t>Chat-based workspace to connect your teams with Microsoft Teams</a:t>
              </a:r>
            </a:p>
            <a:p>
              <a:pPr marL="171450" marR="0" lvl="0" indent="-171450" algn="l" defTabSz="914400" rtl="0" eaLnBrk="1" fontAlgn="auto" latinLnBrk="0" hangingPunct="1">
                <a:lnSpc>
                  <a:spcPct val="90000"/>
                </a:lnSpc>
                <a:spcBef>
                  <a:spcPts val="0"/>
                </a:spcBef>
                <a:spcAft>
                  <a:spcPts val="600"/>
                </a:spcAft>
                <a:buClrTx/>
                <a:buSzTx/>
                <a:buFont typeface="Arial" charset="0"/>
                <a:buChar char="•"/>
                <a:tabLst/>
                <a:defRPr/>
              </a:pPr>
              <a:r>
                <a:rPr kumimoji="0" lang="x-none" altLang="x-none"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wf_segoe-ui_normal" charset="0"/>
                  <a:cs typeface="+mn-cs"/>
                </a:rPr>
                <a:t>Maximum number of users: 300</a:t>
              </a:r>
              <a:endParaRPr kumimoji="0" lang="en-US" altLang="x-none"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wf_segoe-ui_normal" charset="0"/>
                <a:cs typeface="+mn-cs"/>
              </a:endParaRPr>
            </a:p>
            <a:p>
              <a:pPr marL="171450" marR="0" lvl="0" indent="-171450" algn="l" defTabSz="914400" rtl="0" eaLnBrk="1" fontAlgn="auto" latinLnBrk="0" hangingPunct="1">
                <a:lnSpc>
                  <a:spcPct val="90000"/>
                </a:lnSpc>
                <a:spcBef>
                  <a:spcPts val="0"/>
                </a:spcBef>
                <a:spcAft>
                  <a:spcPts val="600"/>
                </a:spcAft>
                <a:buClrTx/>
                <a:buSzTx/>
                <a:buFont typeface="Arial" charset="0"/>
                <a:buChar char="•"/>
                <a:tabLst/>
                <a:defRPr/>
              </a:pPr>
              <a:r>
                <a:rPr kumimoji="0" lang="x-none" altLang="x-none"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wf_segoe-ui_normal" charset="0"/>
                  <a:cs typeface="+mn-cs"/>
                </a:rPr>
                <a:t>24/7 phone and web support</a:t>
              </a:r>
              <a:endParaRPr kumimoji="0" lang="en-US" altLang="x-none"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wf_segoe-ui_normal" charset="0"/>
                <a:cs typeface="+mn-cs"/>
              </a:endParaRPr>
            </a:p>
            <a:p>
              <a:pPr marL="171450" marR="0" lvl="0" indent="-171450" algn="l" defTabSz="914400" rtl="0" eaLnBrk="1" fontAlgn="auto" latinLnBrk="0" hangingPunct="1">
                <a:lnSpc>
                  <a:spcPct val="90000"/>
                </a:lnSpc>
                <a:spcBef>
                  <a:spcPts val="0"/>
                </a:spcBef>
                <a:spcAft>
                  <a:spcPts val="600"/>
                </a:spcAft>
                <a:buClrTx/>
                <a:buSzTx/>
                <a:buFont typeface="Arial" charset="0"/>
                <a:buChar char="•"/>
                <a:tabLst/>
                <a:defRPr/>
              </a:pPr>
              <a:r>
                <a:rPr kumimoji="0" lang="en-US" altLang="x-none"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wf_segoe-ui_normal" charset="0"/>
                  <a:cs typeface="+mn-cs"/>
                </a:rPr>
                <a:t>Licensed for commercial use</a:t>
              </a:r>
            </a:p>
            <a:p>
              <a:pPr marL="171450" marR="0" lvl="0" indent="-171450" algn="l" defTabSz="914400" rtl="0" eaLnBrk="1" fontAlgn="auto" latinLnBrk="0" hangingPunct="1">
                <a:lnSpc>
                  <a:spcPct val="90000"/>
                </a:lnSpc>
                <a:spcBef>
                  <a:spcPts val="0"/>
                </a:spcBef>
                <a:spcAft>
                  <a:spcPts val="600"/>
                </a:spcAft>
                <a:buClrTx/>
                <a:buSzTx/>
                <a:buFont typeface="Arial" charset="0"/>
                <a:buChar char="•"/>
                <a:tabLst/>
                <a:defRPr/>
              </a:pPr>
              <a:r>
                <a:rPr kumimoji="0" lang="en-US" altLang="x-none"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wf_segoe-ui_normal" charset="0"/>
                  <a:cs typeface="+mn-cs"/>
                </a:rPr>
                <a:t>Always up-to-date Office applications</a:t>
              </a:r>
              <a:endParaRPr kumimoji="0" lang="x-none" altLang="x-none"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wf_segoe-ui_normal" charset="0"/>
                <a:cs typeface="+mn-cs"/>
              </a:endParaRPr>
            </a:p>
          </p:txBody>
        </p:sp>
        <p:sp>
          <p:nvSpPr>
            <p:cNvPr id="51" name="TextBox 50"/>
            <p:cNvSpPr txBox="1"/>
            <p:nvPr/>
          </p:nvSpPr>
          <p:spPr>
            <a:xfrm>
              <a:off x="3865419" y="2179465"/>
              <a:ext cx="3145216" cy="461665"/>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44546A"/>
                  </a:solidFill>
                  <a:effectLst/>
                  <a:uLnTx/>
                  <a:uFillTx/>
                  <a:latin typeface="Calibri" charset="0"/>
                  <a:ea typeface="Calibri" charset="0"/>
                  <a:cs typeface="Calibri" charset="0"/>
                </a:rPr>
                <a:t>Office Apps:</a:t>
              </a:r>
            </a:p>
          </p:txBody>
        </p:sp>
        <p:sp>
          <p:nvSpPr>
            <p:cNvPr id="52" name="TextBox 51"/>
            <p:cNvSpPr txBox="1"/>
            <p:nvPr/>
          </p:nvSpPr>
          <p:spPr>
            <a:xfrm>
              <a:off x="3884757" y="2984870"/>
              <a:ext cx="3145216" cy="461665"/>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44546A"/>
                  </a:solidFill>
                  <a:effectLst/>
                  <a:uLnTx/>
                  <a:uFillTx/>
                  <a:latin typeface="Calibri" charset="0"/>
                  <a:ea typeface="Calibri" charset="0"/>
                  <a:cs typeface="Calibri" charset="0"/>
                </a:rPr>
                <a:t>Office 365 Services:</a:t>
              </a:r>
            </a:p>
          </p:txBody>
        </p:sp>
        <p:pic>
          <p:nvPicPr>
            <p:cNvPr id="53" name="Picture 5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29740" y="3357451"/>
              <a:ext cx="295233" cy="295233"/>
            </a:xfrm>
            <a:prstGeom prst="rect">
              <a:avLst/>
            </a:prstGeom>
          </p:spPr>
        </p:pic>
        <p:pic>
          <p:nvPicPr>
            <p:cNvPr id="58" name="Picture 5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23971" y="3357451"/>
              <a:ext cx="285650" cy="285650"/>
            </a:xfrm>
            <a:prstGeom prst="rect">
              <a:avLst/>
            </a:prstGeom>
          </p:spPr>
        </p:pic>
        <p:sp>
          <p:nvSpPr>
            <p:cNvPr id="2" name="TextBox 1"/>
            <p:cNvSpPr txBox="1"/>
            <p:nvPr/>
          </p:nvSpPr>
          <p:spPr>
            <a:xfrm>
              <a:off x="5938138" y="3631702"/>
              <a:ext cx="551367" cy="1692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Calibri" panose="020F0502020204030204"/>
                  <a:ea typeface="+mn-ea"/>
                  <a:cs typeface="+mn-cs"/>
                </a:rPr>
                <a:t>Bookings</a:t>
              </a:r>
              <a:endPar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TextBox 59"/>
            <p:cNvSpPr txBox="1"/>
            <p:nvPr/>
          </p:nvSpPr>
          <p:spPr>
            <a:xfrm>
              <a:off x="6347680" y="3631702"/>
              <a:ext cx="55136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Calibri" panose="020F0502020204030204"/>
                  <a:ea typeface="+mn-ea"/>
                  <a:cs typeface="+mn-cs"/>
                </a:rPr>
                <a:t>Customer Manager</a:t>
              </a:r>
            </a:p>
          </p:txBody>
        </p:sp>
        <p:sp>
          <p:nvSpPr>
            <p:cNvPr id="75" name="TextBox 74"/>
            <p:cNvSpPr txBox="1"/>
            <p:nvPr/>
          </p:nvSpPr>
          <p:spPr>
            <a:xfrm>
              <a:off x="3733229" y="1554440"/>
              <a:ext cx="4374000" cy="600164"/>
            </a:xfrm>
            <a:prstGeom prst="rect">
              <a:avLst/>
            </a:prstGeom>
            <a:no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EF4136"/>
                  </a:solidFill>
                  <a:effectLst/>
                  <a:uLnTx/>
                  <a:uFillTx/>
                  <a:latin typeface="Calibri Light" panose="020F0302020204030204"/>
                  <a:ea typeface="Segoe UI Light" charset="0"/>
                  <a:cs typeface="Segoe UI Light" charset="0"/>
                </a:rPr>
                <a:t> </a:t>
              </a:r>
              <a:r>
                <a:rPr kumimoji="0" lang="en-US" sz="2200" b="0" i="0" u="none" strike="noStrike" kern="1200" cap="none" spc="0" normalizeH="0" baseline="0" noProof="0" dirty="0">
                  <a:ln>
                    <a:noFill/>
                  </a:ln>
                  <a:solidFill>
                    <a:srgbClr val="EF4136"/>
                  </a:solidFill>
                  <a:effectLst/>
                  <a:uLnTx/>
                  <a:uFillTx/>
                  <a:latin typeface="Calibri Light" panose="020F0302020204030204"/>
                  <a:ea typeface="Segoe UI Light" charset="0"/>
                  <a:cs typeface="Segoe UI Light" charset="0"/>
                </a:rPr>
                <a:t>$12.50 </a:t>
              </a:r>
              <a:r>
                <a:rPr kumimoji="0" lang="en-US" sz="1600" b="0" i="0" u="none" strike="noStrike" kern="1200" cap="none" spc="0" normalizeH="0" baseline="0" noProof="0" dirty="0">
                  <a:ln>
                    <a:noFill/>
                  </a:ln>
                  <a:solidFill>
                    <a:srgbClr val="EF4136"/>
                  </a:solidFill>
                  <a:effectLst/>
                  <a:uLnTx/>
                  <a:uFillTx/>
                  <a:latin typeface="Calibri Light" panose="020F0302020204030204"/>
                  <a:ea typeface="Segoe UI Light" charset="0"/>
                  <a:cs typeface="Segoe UI Light" charset="0"/>
                </a:rPr>
                <a:t>user/month</a:t>
              </a:r>
            </a:p>
          </p:txBody>
        </p:sp>
        <p:cxnSp>
          <p:nvCxnSpPr>
            <p:cNvPr id="9" name="Straight Connector 8"/>
            <p:cNvCxnSpPr>
              <a:cxnSpLocks/>
            </p:cNvCxnSpPr>
            <p:nvPr/>
          </p:nvCxnSpPr>
          <p:spPr>
            <a:xfrm>
              <a:off x="3944821" y="2109209"/>
              <a:ext cx="395956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5" name="Rectangle 54"/>
          <p:cNvSpPr/>
          <p:nvPr/>
        </p:nvSpPr>
        <p:spPr>
          <a:xfrm>
            <a:off x="415318" y="728922"/>
            <a:ext cx="455971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Light" panose="020F0302020204030204"/>
                <a:ea typeface="Segoe UI Light" charset="0"/>
                <a:cs typeface="Segoe UI Light" charset="0"/>
              </a:rPr>
              <a:t>The best way to get Office is through the cloud </a:t>
            </a:r>
            <a:endParaRPr kumimoji="0" lang="en-US" sz="1800" b="0" i="0" u="none" strike="noStrike" kern="1200" cap="none" spc="0" normalizeH="0" baseline="0" noProof="0" dirty="0">
              <a:ln>
                <a:noFill/>
              </a:ln>
              <a:solidFill>
                <a:srgbClr val="EF4136"/>
              </a:solidFill>
              <a:effectLst/>
              <a:uLnTx/>
              <a:uFillTx/>
              <a:latin typeface="Calibri Light" panose="020F0302020204030204"/>
              <a:ea typeface="Segoe UI Light" charset="0"/>
              <a:cs typeface="Segoe UI Light" charset="0"/>
            </a:endParaRPr>
          </a:p>
        </p:txBody>
      </p:sp>
      <p:sp>
        <p:nvSpPr>
          <p:cNvPr id="45" name="Rectangle 44">
            <a:extLst>
              <a:ext uri="{FF2B5EF4-FFF2-40B4-BE49-F238E27FC236}">
                <a16:creationId xmlns:a16="http://schemas.microsoft.com/office/drawing/2014/main" id="{EE16D60C-B9F5-4574-AD45-94943302B2F9}"/>
              </a:ext>
            </a:extLst>
          </p:cNvPr>
          <p:cNvSpPr/>
          <p:nvPr/>
        </p:nvSpPr>
        <p:spPr>
          <a:xfrm>
            <a:off x="1356987" y="1302499"/>
            <a:ext cx="4374000" cy="5217882"/>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4" name="Picture 63">
            <a:extLst>
              <a:ext uri="{FF2B5EF4-FFF2-40B4-BE49-F238E27FC236}">
                <a16:creationId xmlns:a16="http://schemas.microsoft.com/office/drawing/2014/main" id="{056FE5ED-EB11-4D35-9EF7-99B51FA28B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6028" y="3387368"/>
            <a:ext cx="357572" cy="484213"/>
          </a:xfrm>
          <a:prstGeom prst="rect">
            <a:avLst/>
          </a:prstGeom>
        </p:spPr>
      </p:pic>
      <p:sp>
        <p:nvSpPr>
          <p:cNvPr id="68" name="TextBox 67">
            <a:extLst>
              <a:ext uri="{FF2B5EF4-FFF2-40B4-BE49-F238E27FC236}">
                <a16:creationId xmlns:a16="http://schemas.microsoft.com/office/drawing/2014/main" id="{B4FE8B4D-861C-47AE-BF14-950A8A71C988}"/>
              </a:ext>
            </a:extLst>
          </p:cNvPr>
          <p:cNvSpPr txBox="1"/>
          <p:nvPr/>
        </p:nvSpPr>
        <p:spPr>
          <a:xfrm>
            <a:off x="1374194" y="1292109"/>
            <a:ext cx="4356794" cy="517065"/>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prstClr val="black"/>
                    </a:gs>
                    <a:gs pos="30000">
                      <a:prstClr val="black"/>
                    </a:gs>
                  </a:gsLst>
                  <a:lin ang="5400000" scaled="0"/>
                </a:gradFill>
                <a:effectLst/>
                <a:uLnTx/>
                <a:uFillTx/>
                <a:latin typeface="Calibri" charset="0"/>
                <a:ea typeface="Calibri" charset="0"/>
                <a:cs typeface="Calibri" charset="0"/>
              </a:rPr>
              <a:t>Office 365 Business</a:t>
            </a:r>
          </a:p>
        </p:txBody>
      </p:sp>
      <p:sp>
        <p:nvSpPr>
          <p:cNvPr id="69" name="Rectangle 68">
            <a:extLst>
              <a:ext uri="{FF2B5EF4-FFF2-40B4-BE49-F238E27FC236}">
                <a16:creationId xmlns:a16="http://schemas.microsoft.com/office/drawing/2014/main" id="{B1E7FBED-971A-456F-A40B-6E205E740864}"/>
              </a:ext>
            </a:extLst>
          </p:cNvPr>
          <p:cNvSpPr/>
          <p:nvPr/>
        </p:nvSpPr>
        <p:spPr>
          <a:xfrm>
            <a:off x="1640516" y="3987176"/>
            <a:ext cx="3938967" cy="1661993"/>
          </a:xfrm>
          <a:prstGeom prst="rect">
            <a:avLst/>
          </a:prstGeom>
        </p:spPr>
        <p:txBody>
          <a:bodyPr wrap="square">
            <a:spAutoFit/>
          </a:bodyPr>
          <a:lstStyle/>
          <a:p>
            <a:pPr marL="171450" marR="0" lvl="0" indent="-171450" algn="l" defTabSz="914400" rtl="0" eaLnBrk="1" fontAlgn="auto" latinLnBrk="0" hangingPunct="1">
              <a:lnSpc>
                <a:spcPct val="90000"/>
              </a:lnSpc>
              <a:spcBef>
                <a:spcPts val="0"/>
              </a:spcBef>
              <a:spcAft>
                <a:spcPts val="600"/>
              </a:spcAft>
              <a:buClrTx/>
              <a:buSzTx/>
              <a:buFont typeface="Arial" charset="0"/>
              <a:buChar char="•"/>
              <a:tabLst/>
              <a:defRPr/>
            </a:pPr>
            <a:r>
              <a:rPr kumimoji="0" lang="en-US" altLang="x-none"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wf_segoe-ui_normal" charset="0"/>
                <a:cs typeface="+mn-cs"/>
              </a:rPr>
              <a:t>Desktop versions of Office 2016 applications: Outlook, Word, Excel, PowerPoint, OneNote, plus Access and Publisher for PC only </a:t>
            </a:r>
          </a:p>
          <a:p>
            <a:pPr marL="171450" marR="0" lvl="0" indent="-171450" algn="l" defTabSz="914400" rtl="0" eaLnBrk="1" fontAlgn="auto" latinLnBrk="0" hangingPunct="1">
              <a:lnSpc>
                <a:spcPct val="90000"/>
              </a:lnSpc>
              <a:spcBef>
                <a:spcPts val="0"/>
              </a:spcBef>
              <a:spcAft>
                <a:spcPts val="600"/>
              </a:spcAft>
              <a:buClrTx/>
              <a:buSzTx/>
              <a:buFont typeface="Arial" charset="0"/>
              <a:buChar char="•"/>
              <a:tabLst/>
              <a:defRPr/>
            </a:pPr>
            <a:r>
              <a:rPr kumimoji="0" lang="en-US" altLang="x-none"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wf_segoe-ui_normal" charset="0"/>
                <a:cs typeface="+mn-cs"/>
              </a:rPr>
              <a:t>1 TB of OneDrive for Business storage per user</a:t>
            </a:r>
          </a:p>
          <a:p>
            <a:pPr marL="171450" marR="0" lvl="0" indent="-171450" algn="l" defTabSz="914400" rtl="0" eaLnBrk="1" fontAlgn="auto" latinLnBrk="0" hangingPunct="1">
              <a:lnSpc>
                <a:spcPct val="90000"/>
              </a:lnSpc>
              <a:spcBef>
                <a:spcPts val="0"/>
              </a:spcBef>
              <a:spcAft>
                <a:spcPts val="600"/>
              </a:spcAft>
              <a:buClrTx/>
              <a:buSzTx/>
              <a:buFont typeface="Arial" charset="0"/>
              <a:buChar char="•"/>
              <a:tabLst/>
              <a:defRPr/>
            </a:pPr>
            <a:r>
              <a:rPr kumimoji="0" lang="x-none" altLang="x-none"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wf_segoe-ui_normal" charset="0"/>
                <a:cs typeface="+mn-cs"/>
              </a:rPr>
              <a:t>One license covers 5 PCs or Macs, 5 phones, and 5 tablets per user </a:t>
            </a:r>
            <a:r>
              <a:rPr kumimoji="0" lang="x-none" altLang="x-none"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wf_segoe-ui_normal" charset="0"/>
                <a:cs typeface="+mn-cs"/>
                <a:hlinkClick r:id="rId8"/>
              </a:rPr>
              <a:t>   </a:t>
            </a:r>
            <a:endParaRPr kumimoji="0" lang="en-US" altLang="x-none"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wf_segoe-ui_normal" charset="0"/>
              <a:cs typeface="+mn-cs"/>
            </a:endParaRPr>
          </a:p>
          <a:p>
            <a:pPr marL="171450" marR="0" lvl="0" indent="-171450" algn="l" defTabSz="914400" rtl="0" eaLnBrk="1" fontAlgn="auto" latinLnBrk="0" hangingPunct="1">
              <a:lnSpc>
                <a:spcPct val="90000"/>
              </a:lnSpc>
              <a:spcBef>
                <a:spcPts val="0"/>
              </a:spcBef>
              <a:spcAft>
                <a:spcPts val="600"/>
              </a:spcAft>
              <a:buClrTx/>
              <a:buSzTx/>
              <a:buFont typeface="Arial" charset="0"/>
              <a:buChar char="•"/>
              <a:tabLst/>
              <a:defRPr/>
            </a:pPr>
            <a:r>
              <a:rPr kumimoji="0" lang="x-none" altLang="x-none"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wf_segoe-ui_normal" charset="0"/>
                <a:cs typeface="+mn-cs"/>
              </a:rPr>
              <a:t>Maximum number of users: 300</a:t>
            </a:r>
            <a:endParaRPr kumimoji="0" lang="en-US" altLang="x-none"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wf_segoe-ui_normal" charset="0"/>
              <a:cs typeface="+mn-cs"/>
            </a:endParaRPr>
          </a:p>
          <a:p>
            <a:pPr marL="171450" marR="0" lvl="0" indent="-171450" algn="l" defTabSz="914400" rtl="0" eaLnBrk="1" fontAlgn="auto" latinLnBrk="0" hangingPunct="1">
              <a:lnSpc>
                <a:spcPct val="90000"/>
              </a:lnSpc>
              <a:spcBef>
                <a:spcPts val="0"/>
              </a:spcBef>
              <a:spcAft>
                <a:spcPts val="600"/>
              </a:spcAft>
              <a:buClrTx/>
              <a:buSzTx/>
              <a:buFont typeface="Arial" charset="0"/>
              <a:buChar char="•"/>
              <a:tabLst/>
              <a:defRPr/>
            </a:pPr>
            <a:r>
              <a:rPr kumimoji="0" lang="x-none" altLang="x-none"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wf_segoe-ui_normal" charset="0"/>
                <a:cs typeface="+mn-cs"/>
              </a:rPr>
              <a:t>24/7 phone and web support</a:t>
            </a:r>
            <a:endParaRPr kumimoji="0" lang="en-US" altLang="x-none"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wf_segoe-ui_normal" charset="0"/>
              <a:cs typeface="+mn-cs"/>
            </a:endParaRPr>
          </a:p>
          <a:p>
            <a:pPr marL="171450" marR="0" lvl="0" indent="-171450" algn="l" defTabSz="914400" rtl="0" eaLnBrk="1" fontAlgn="auto" latinLnBrk="0" hangingPunct="1">
              <a:lnSpc>
                <a:spcPct val="90000"/>
              </a:lnSpc>
              <a:spcBef>
                <a:spcPts val="0"/>
              </a:spcBef>
              <a:spcAft>
                <a:spcPts val="600"/>
              </a:spcAft>
              <a:buClrTx/>
              <a:buSzTx/>
              <a:buFont typeface="Arial" charset="0"/>
              <a:buChar char="•"/>
              <a:tabLst/>
              <a:defRPr/>
            </a:pPr>
            <a:r>
              <a:rPr kumimoji="0" lang="en-US" altLang="x-none"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wf_segoe-ui_normal" charset="0"/>
                <a:cs typeface="+mn-cs"/>
              </a:rPr>
              <a:t>Licensed for commercial use</a:t>
            </a:r>
          </a:p>
          <a:p>
            <a:pPr marL="171450" marR="0" lvl="0" indent="-171450" algn="l" defTabSz="914400" rtl="0" eaLnBrk="1" fontAlgn="auto" latinLnBrk="0" hangingPunct="1">
              <a:lnSpc>
                <a:spcPct val="90000"/>
              </a:lnSpc>
              <a:spcBef>
                <a:spcPts val="0"/>
              </a:spcBef>
              <a:spcAft>
                <a:spcPts val="600"/>
              </a:spcAft>
              <a:buClrTx/>
              <a:buSzTx/>
              <a:buFont typeface="Arial" charset="0"/>
              <a:buChar char="•"/>
              <a:tabLst/>
              <a:defRPr/>
            </a:pPr>
            <a:r>
              <a:rPr kumimoji="0" lang="en-US" altLang="x-none"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wf_segoe-ui_normal" charset="0"/>
                <a:cs typeface="+mn-cs"/>
              </a:rPr>
              <a:t>Always up-to-date Office applications</a:t>
            </a:r>
            <a:endParaRPr kumimoji="0" lang="x-none" altLang="x-none"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wf_segoe-ui_normal" charset="0"/>
              <a:cs typeface="+mn-cs"/>
            </a:endParaRPr>
          </a:p>
        </p:txBody>
      </p:sp>
      <p:sp>
        <p:nvSpPr>
          <p:cNvPr id="70" name="TextBox 69">
            <a:extLst>
              <a:ext uri="{FF2B5EF4-FFF2-40B4-BE49-F238E27FC236}">
                <a16:creationId xmlns:a16="http://schemas.microsoft.com/office/drawing/2014/main" id="{D17C82D3-78AE-4D69-B2DF-6B0DD27EABBB}"/>
              </a:ext>
            </a:extLst>
          </p:cNvPr>
          <p:cNvSpPr txBox="1"/>
          <p:nvPr/>
        </p:nvSpPr>
        <p:spPr>
          <a:xfrm>
            <a:off x="1489178" y="2212727"/>
            <a:ext cx="3145216" cy="461665"/>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44546A"/>
                </a:solidFill>
                <a:effectLst/>
                <a:uLnTx/>
                <a:uFillTx/>
                <a:latin typeface="Calibri" charset="0"/>
                <a:ea typeface="Calibri" charset="0"/>
                <a:cs typeface="Calibri" charset="0"/>
              </a:rPr>
              <a:t>Office Apps:</a:t>
            </a:r>
          </a:p>
        </p:txBody>
      </p:sp>
      <p:sp>
        <p:nvSpPr>
          <p:cNvPr id="71" name="TextBox 70">
            <a:extLst>
              <a:ext uri="{FF2B5EF4-FFF2-40B4-BE49-F238E27FC236}">
                <a16:creationId xmlns:a16="http://schemas.microsoft.com/office/drawing/2014/main" id="{4C6B41F6-6C56-4927-9DB5-E45CA307159B}"/>
              </a:ext>
            </a:extLst>
          </p:cNvPr>
          <p:cNvSpPr txBox="1"/>
          <p:nvPr/>
        </p:nvSpPr>
        <p:spPr>
          <a:xfrm>
            <a:off x="1508516" y="3018132"/>
            <a:ext cx="3145216" cy="461665"/>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44546A"/>
                </a:solidFill>
                <a:effectLst/>
                <a:uLnTx/>
                <a:uFillTx/>
                <a:latin typeface="Calibri" charset="0"/>
                <a:ea typeface="Calibri" charset="0"/>
                <a:cs typeface="Calibri" charset="0"/>
              </a:rPr>
              <a:t>Office 365 Services:</a:t>
            </a:r>
          </a:p>
        </p:txBody>
      </p:sp>
      <p:sp>
        <p:nvSpPr>
          <p:cNvPr id="77" name="TextBox 76">
            <a:extLst>
              <a:ext uri="{FF2B5EF4-FFF2-40B4-BE49-F238E27FC236}">
                <a16:creationId xmlns:a16="http://schemas.microsoft.com/office/drawing/2014/main" id="{43CC54CF-2082-479E-93FB-3BEE40A6EEFC}"/>
              </a:ext>
            </a:extLst>
          </p:cNvPr>
          <p:cNvSpPr txBox="1"/>
          <p:nvPr/>
        </p:nvSpPr>
        <p:spPr>
          <a:xfrm>
            <a:off x="1356988" y="1587702"/>
            <a:ext cx="4374000" cy="600164"/>
          </a:xfrm>
          <a:prstGeom prst="rect">
            <a:avLst/>
          </a:prstGeom>
          <a:no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EF4136"/>
                </a:solidFill>
                <a:effectLst/>
                <a:uLnTx/>
                <a:uFillTx/>
                <a:latin typeface="Calibri Light" panose="020F0302020204030204"/>
                <a:ea typeface="Segoe UI Light" charset="0"/>
                <a:cs typeface="Segoe UI Light" charset="0"/>
              </a:rPr>
              <a:t> </a:t>
            </a:r>
            <a:r>
              <a:rPr kumimoji="0" lang="en-US" sz="2200" b="0" i="0" u="none" strike="noStrike" kern="1200" cap="none" spc="0" normalizeH="0" baseline="0" noProof="0" dirty="0">
                <a:ln>
                  <a:noFill/>
                </a:ln>
                <a:solidFill>
                  <a:srgbClr val="EF4136"/>
                </a:solidFill>
                <a:effectLst/>
                <a:uLnTx/>
                <a:uFillTx/>
                <a:latin typeface="Calibri Light" panose="020F0302020204030204"/>
                <a:ea typeface="Segoe UI Light" charset="0"/>
                <a:cs typeface="Segoe UI Light" charset="0"/>
              </a:rPr>
              <a:t>$8.25 </a:t>
            </a:r>
            <a:r>
              <a:rPr kumimoji="0" lang="en-US" sz="1600" b="0" i="0" u="none" strike="noStrike" kern="1200" cap="none" spc="0" normalizeH="0" baseline="0" noProof="0" dirty="0">
                <a:ln>
                  <a:noFill/>
                </a:ln>
                <a:solidFill>
                  <a:srgbClr val="EF4136"/>
                </a:solidFill>
                <a:effectLst/>
                <a:uLnTx/>
                <a:uFillTx/>
                <a:latin typeface="Calibri Light" panose="020F0302020204030204"/>
                <a:ea typeface="Segoe UI Light" charset="0"/>
                <a:cs typeface="Segoe UI Light" charset="0"/>
              </a:rPr>
              <a:t>user/month</a:t>
            </a:r>
          </a:p>
        </p:txBody>
      </p:sp>
      <p:cxnSp>
        <p:nvCxnSpPr>
          <p:cNvPr id="78" name="Straight Connector 77">
            <a:extLst>
              <a:ext uri="{FF2B5EF4-FFF2-40B4-BE49-F238E27FC236}">
                <a16:creationId xmlns:a16="http://schemas.microsoft.com/office/drawing/2014/main" id="{004FD19F-399A-4964-ABB7-970575267EEB}"/>
              </a:ext>
            </a:extLst>
          </p:cNvPr>
          <p:cNvCxnSpPr>
            <a:cxnSpLocks/>
          </p:cNvCxnSpPr>
          <p:nvPr/>
        </p:nvCxnSpPr>
        <p:spPr>
          <a:xfrm>
            <a:off x="1568580" y="2142471"/>
            <a:ext cx="395956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8" name="Picture 87">
            <a:extLst>
              <a:ext uri="{FF2B5EF4-FFF2-40B4-BE49-F238E27FC236}">
                <a16:creationId xmlns:a16="http://schemas.microsoft.com/office/drawing/2014/main" id="{C146B69A-7818-40A4-9889-21A0EE050F5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42111" y="2604592"/>
            <a:ext cx="296231" cy="405946"/>
          </a:xfrm>
          <a:prstGeom prst="rect">
            <a:avLst/>
          </a:prstGeom>
        </p:spPr>
      </p:pic>
      <p:pic>
        <p:nvPicPr>
          <p:cNvPr id="89" name="Picture 88">
            <a:extLst>
              <a:ext uri="{FF2B5EF4-FFF2-40B4-BE49-F238E27FC236}">
                <a16:creationId xmlns:a16="http://schemas.microsoft.com/office/drawing/2014/main" id="{396ACA93-58FD-42FA-AF8A-C226B04CCB6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98194" y="2604592"/>
            <a:ext cx="284874" cy="405946"/>
          </a:xfrm>
          <a:prstGeom prst="rect">
            <a:avLst/>
          </a:prstGeom>
        </p:spPr>
      </p:pic>
      <p:pic>
        <p:nvPicPr>
          <p:cNvPr id="90" name="Picture 89">
            <a:extLst>
              <a:ext uri="{FF2B5EF4-FFF2-40B4-BE49-F238E27FC236}">
                <a16:creationId xmlns:a16="http://schemas.microsoft.com/office/drawing/2014/main" id="{D86F7498-5303-451F-BAF5-F53C401DB16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50505" y="2604592"/>
            <a:ext cx="296231" cy="398631"/>
          </a:xfrm>
          <a:prstGeom prst="rect">
            <a:avLst/>
          </a:prstGeom>
        </p:spPr>
      </p:pic>
      <p:pic>
        <p:nvPicPr>
          <p:cNvPr id="91" name="Picture 90">
            <a:extLst>
              <a:ext uri="{FF2B5EF4-FFF2-40B4-BE49-F238E27FC236}">
                <a16:creationId xmlns:a16="http://schemas.microsoft.com/office/drawing/2014/main" id="{CF5002E2-4701-40BE-9448-23BE8E6080C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35167" y="2604592"/>
            <a:ext cx="296231" cy="400995"/>
          </a:xfrm>
          <a:prstGeom prst="rect">
            <a:avLst/>
          </a:prstGeom>
        </p:spPr>
      </p:pic>
      <p:pic>
        <p:nvPicPr>
          <p:cNvPr id="92" name="Picture 91">
            <a:extLst>
              <a:ext uri="{FF2B5EF4-FFF2-40B4-BE49-F238E27FC236}">
                <a16:creationId xmlns:a16="http://schemas.microsoft.com/office/drawing/2014/main" id="{AC928459-E0E2-4563-844C-1EF0202676F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78443" y="2604592"/>
            <a:ext cx="295233" cy="405946"/>
          </a:xfrm>
          <a:prstGeom prst="rect">
            <a:avLst/>
          </a:prstGeom>
        </p:spPr>
      </p:pic>
      <p:pic>
        <p:nvPicPr>
          <p:cNvPr id="93" name="Picture 92">
            <a:extLst>
              <a:ext uri="{FF2B5EF4-FFF2-40B4-BE49-F238E27FC236}">
                <a16:creationId xmlns:a16="http://schemas.microsoft.com/office/drawing/2014/main" id="{8806DE19-29DE-482B-ABA4-C92A798D691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869051" y="2604592"/>
            <a:ext cx="296231" cy="399911"/>
          </a:xfrm>
          <a:prstGeom prst="rect">
            <a:avLst/>
          </a:prstGeom>
        </p:spPr>
      </p:pic>
      <p:pic>
        <p:nvPicPr>
          <p:cNvPr id="94" name="Picture 93">
            <a:extLst>
              <a:ext uri="{FF2B5EF4-FFF2-40B4-BE49-F238E27FC236}">
                <a16:creationId xmlns:a16="http://schemas.microsoft.com/office/drawing/2014/main" id="{4ECEA9EC-8EFF-4CBF-B8C8-5C2D4A64C45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510788" y="2604592"/>
            <a:ext cx="296231" cy="394974"/>
          </a:xfrm>
          <a:prstGeom prst="rect">
            <a:avLst/>
          </a:prstGeom>
        </p:spPr>
      </p:pic>
      <p:pic>
        <p:nvPicPr>
          <p:cNvPr id="95" name="Picture 94">
            <a:extLst>
              <a:ext uri="{FF2B5EF4-FFF2-40B4-BE49-F238E27FC236}">
                <a16:creationId xmlns:a16="http://schemas.microsoft.com/office/drawing/2014/main" id="{C146B69A-7818-40A4-9889-21A0EE050F5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30439" y="2605336"/>
            <a:ext cx="296231" cy="405946"/>
          </a:xfrm>
          <a:prstGeom prst="rect">
            <a:avLst/>
          </a:prstGeom>
        </p:spPr>
      </p:pic>
      <p:pic>
        <p:nvPicPr>
          <p:cNvPr id="96" name="Picture 95">
            <a:extLst>
              <a:ext uri="{FF2B5EF4-FFF2-40B4-BE49-F238E27FC236}">
                <a16:creationId xmlns:a16="http://schemas.microsoft.com/office/drawing/2014/main" id="{396ACA93-58FD-42FA-AF8A-C226B04CCB6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86522" y="2605336"/>
            <a:ext cx="284874" cy="405946"/>
          </a:xfrm>
          <a:prstGeom prst="rect">
            <a:avLst/>
          </a:prstGeom>
        </p:spPr>
      </p:pic>
      <p:pic>
        <p:nvPicPr>
          <p:cNvPr id="97" name="Picture 96">
            <a:extLst>
              <a:ext uri="{FF2B5EF4-FFF2-40B4-BE49-F238E27FC236}">
                <a16:creationId xmlns:a16="http://schemas.microsoft.com/office/drawing/2014/main" id="{D86F7498-5303-451F-BAF5-F53C401DB16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38833" y="2605336"/>
            <a:ext cx="296231" cy="398631"/>
          </a:xfrm>
          <a:prstGeom prst="rect">
            <a:avLst/>
          </a:prstGeom>
        </p:spPr>
      </p:pic>
      <p:pic>
        <p:nvPicPr>
          <p:cNvPr id="98" name="Picture 97">
            <a:extLst>
              <a:ext uri="{FF2B5EF4-FFF2-40B4-BE49-F238E27FC236}">
                <a16:creationId xmlns:a16="http://schemas.microsoft.com/office/drawing/2014/main" id="{CF5002E2-4701-40BE-9448-23BE8E6080C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23495" y="2605336"/>
            <a:ext cx="296231" cy="400995"/>
          </a:xfrm>
          <a:prstGeom prst="rect">
            <a:avLst/>
          </a:prstGeom>
        </p:spPr>
      </p:pic>
      <p:pic>
        <p:nvPicPr>
          <p:cNvPr id="99" name="Picture 98">
            <a:extLst>
              <a:ext uri="{FF2B5EF4-FFF2-40B4-BE49-F238E27FC236}">
                <a16:creationId xmlns:a16="http://schemas.microsoft.com/office/drawing/2014/main" id="{AC928459-E0E2-4563-844C-1EF0202676F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066771" y="2605336"/>
            <a:ext cx="295233" cy="405946"/>
          </a:xfrm>
          <a:prstGeom prst="rect">
            <a:avLst/>
          </a:prstGeom>
        </p:spPr>
      </p:pic>
      <p:pic>
        <p:nvPicPr>
          <p:cNvPr id="100" name="Picture 99">
            <a:extLst>
              <a:ext uri="{FF2B5EF4-FFF2-40B4-BE49-F238E27FC236}">
                <a16:creationId xmlns:a16="http://schemas.microsoft.com/office/drawing/2014/main" id="{8806DE19-29DE-482B-ABA4-C92A798D691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157379" y="2605336"/>
            <a:ext cx="296231" cy="399911"/>
          </a:xfrm>
          <a:prstGeom prst="rect">
            <a:avLst/>
          </a:prstGeom>
        </p:spPr>
      </p:pic>
      <p:pic>
        <p:nvPicPr>
          <p:cNvPr id="101" name="Picture 100">
            <a:extLst>
              <a:ext uri="{FF2B5EF4-FFF2-40B4-BE49-F238E27FC236}">
                <a16:creationId xmlns:a16="http://schemas.microsoft.com/office/drawing/2014/main" id="{4ECEA9EC-8EFF-4CBF-B8C8-5C2D4A64C45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799116" y="2605336"/>
            <a:ext cx="296231" cy="394974"/>
          </a:xfrm>
          <a:prstGeom prst="rect">
            <a:avLst/>
          </a:prstGeom>
        </p:spPr>
      </p:pic>
      <p:sp>
        <p:nvSpPr>
          <p:cNvPr id="3" name="TextBox 2">
            <a:extLst>
              <a:ext uri="{FF2B5EF4-FFF2-40B4-BE49-F238E27FC236}">
                <a16:creationId xmlns:a16="http://schemas.microsoft.com/office/drawing/2014/main" id="{1D9B53C7-CEC5-4927-9324-7967C204D0BF}"/>
              </a:ext>
            </a:extLst>
          </p:cNvPr>
          <p:cNvSpPr txBox="1"/>
          <p:nvPr/>
        </p:nvSpPr>
        <p:spPr>
          <a:xfrm>
            <a:off x="3449124" y="2989313"/>
            <a:ext cx="486128" cy="153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For PC Only</a:t>
            </a:r>
          </a:p>
        </p:txBody>
      </p:sp>
      <p:sp>
        <p:nvSpPr>
          <p:cNvPr id="47" name="TextBox 46">
            <a:extLst>
              <a:ext uri="{FF2B5EF4-FFF2-40B4-BE49-F238E27FC236}">
                <a16:creationId xmlns:a16="http://schemas.microsoft.com/office/drawing/2014/main" id="{1CE87747-A6B8-4F1E-945C-57888F653CB1}"/>
              </a:ext>
            </a:extLst>
          </p:cNvPr>
          <p:cNvSpPr txBox="1"/>
          <p:nvPr/>
        </p:nvSpPr>
        <p:spPr>
          <a:xfrm>
            <a:off x="3790005" y="2989313"/>
            <a:ext cx="486128" cy="153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For PC Only</a:t>
            </a:r>
          </a:p>
        </p:txBody>
      </p:sp>
      <p:sp>
        <p:nvSpPr>
          <p:cNvPr id="49" name="TextBox 48">
            <a:extLst>
              <a:ext uri="{FF2B5EF4-FFF2-40B4-BE49-F238E27FC236}">
                <a16:creationId xmlns:a16="http://schemas.microsoft.com/office/drawing/2014/main" id="{0FB16916-07EA-4086-9236-7720525DA651}"/>
              </a:ext>
            </a:extLst>
          </p:cNvPr>
          <p:cNvSpPr txBox="1"/>
          <p:nvPr/>
        </p:nvSpPr>
        <p:spPr>
          <a:xfrm>
            <a:off x="8725001" y="2982517"/>
            <a:ext cx="486128" cy="153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For PC Only</a:t>
            </a:r>
          </a:p>
        </p:txBody>
      </p:sp>
      <p:sp>
        <p:nvSpPr>
          <p:cNvPr id="54" name="TextBox 53">
            <a:extLst>
              <a:ext uri="{FF2B5EF4-FFF2-40B4-BE49-F238E27FC236}">
                <a16:creationId xmlns:a16="http://schemas.microsoft.com/office/drawing/2014/main" id="{874358B2-2EE3-436F-A0CA-FB4E047601B5}"/>
              </a:ext>
            </a:extLst>
          </p:cNvPr>
          <p:cNvSpPr txBox="1"/>
          <p:nvPr/>
        </p:nvSpPr>
        <p:spPr>
          <a:xfrm>
            <a:off x="9065882" y="2982517"/>
            <a:ext cx="486128" cy="153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For PC Only</a:t>
            </a:r>
          </a:p>
        </p:txBody>
      </p:sp>
    </p:spTree>
    <p:extLst>
      <p:ext uri="{BB962C8B-B14F-4D97-AF65-F5344CB8AC3E}">
        <p14:creationId xmlns:p14="http://schemas.microsoft.com/office/powerpoint/2010/main" val="1528164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6096000" y="1368113"/>
            <a:ext cx="5292188" cy="4765340"/>
          </a:xfrm>
          <a:prstGeom prst="rect">
            <a:avLst/>
          </a:prstGeom>
          <a:solidFill>
            <a:srgbClr val="D83B01">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14" name="Rectangle 13"/>
          <p:cNvSpPr/>
          <p:nvPr/>
        </p:nvSpPr>
        <p:spPr bwMode="auto">
          <a:xfrm>
            <a:off x="803812" y="1368114"/>
            <a:ext cx="5292190" cy="4765340"/>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23" name="Rectangle 22"/>
          <p:cNvSpPr/>
          <p:nvPr/>
        </p:nvSpPr>
        <p:spPr bwMode="auto">
          <a:xfrm>
            <a:off x="6096000" y="4985330"/>
            <a:ext cx="5292188" cy="1148123"/>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24" name="Rectangle 23"/>
          <p:cNvSpPr/>
          <p:nvPr/>
        </p:nvSpPr>
        <p:spPr bwMode="auto">
          <a:xfrm>
            <a:off x="803813" y="4991194"/>
            <a:ext cx="5292187" cy="1142259"/>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22" name="Rectangle 21"/>
          <p:cNvSpPr/>
          <p:nvPr/>
        </p:nvSpPr>
        <p:spPr bwMode="auto">
          <a:xfrm>
            <a:off x="6096000" y="2806890"/>
            <a:ext cx="5292188" cy="1148123"/>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21" name="Rectangle 20"/>
          <p:cNvSpPr/>
          <p:nvPr/>
        </p:nvSpPr>
        <p:spPr bwMode="auto">
          <a:xfrm>
            <a:off x="803813" y="2793782"/>
            <a:ext cx="5292187" cy="1139299"/>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4" name="Content Placeholder 2"/>
          <p:cNvSpPr txBox="1">
            <a:spLocks/>
          </p:cNvSpPr>
          <p:nvPr/>
        </p:nvSpPr>
        <p:spPr>
          <a:xfrm>
            <a:off x="6419682" y="5204651"/>
            <a:ext cx="4669327" cy="681522"/>
          </a:xfrm>
          <a:prstGeom prst="rect">
            <a:avLst/>
          </a:prstGeom>
        </p:spPr>
        <p:txBody>
          <a:bodyPr vert="horz" lIns="0" tIns="45720" rIns="91440" bIns="45720" rtlCol="0">
            <a:no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solidFill>
                  <a:schemeClr val="accent5">
                    <a:lumMod val="75000"/>
                  </a:schemeClr>
                </a:soli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solidFill>
                  <a:schemeClr val="accent5">
                    <a:lumMod val="75000"/>
                  </a:schemeClr>
                </a:solidFill>
                <a:latin typeface="+mj-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800" kern="1200" spc="0" baseline="0">
                <a:solidFill>
                  <a:schemeClr val="accent5">
                    <a:lumMod val="75000"/>
                  </a:schemeClr>
                </a:solidFill>
                <a:latin typeface="Segoe UI Semilight" panose="020B0402040204020203" pitchFamily="34" charset="0"/>
                <a:ea typeface="+mn-ea"/>
                <a:cs typeface="Segoe UI Semilight" panose="020B0402040204020203" pitchFamily="34" charset="0"/>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accent5">
                    <a:lumMod val="75000"/>
                  </a:schemeClr>
                </a:solidFill>
                <a:latin typeface="Segoe UI Semibold" panose="020B0702040204020203" pitchFamily="34" charset="0"/>
                <a:ea typeface="+mn-ea"/>
                <a:cs typeface="Segoe UI Semibold" panose="020B0702040204020203" pitchFamily="34" charset="0"/>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solidFill>
                  <a:schemeClr val="accent5">
                    <a:lumMod val="75000"/>
                  </a:schemeClr>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lvl="0" indent="0">
              <a:lnSpc>
                <a:spcPct val="100000"/>
              </a:lnSpc>
              <a:spcBef>
                <a:spcPts val="0"/>
              </a:spcBef>
              <a:spcAft>
                <a:spcPts val="600"/>
              </a:spcAft>
              <a:buNone/>
              <a:defRPr/>
            </a:pPr>
            <a:r>
              <a:rPr lang="en-US" sz="1600" dirty="0">
                <a:solidFill>
                  <a:srgbClr val="E7E6E6"/>
                </a:solidFill>
                <a:latin typeface="Calibri" charset="0"/>
                <a:ea typeface="Calibri" charset="0"/>
                <a:cs typeface="Calibri" charset="0"/>
              </a:rPr>
              <a:t>Office 365 takes care of IT for you, so your services are always up and running and up to date. You get full control over your settings </a:t>
            </a:r>
            <a:r>
              <a:rPr lang="en-US" sz="1600">
                <a:solidFill>
                  <a:srgbClr val="E7E6E6"/>
                </a:solidFill>
                <a:latin typeface="Calibri" charset="0"/>
                <a:ea typeface="Calibri" charset="0"/>
                <a:cs typeface="Calibri" charset="0"/>
              </a:rPr>
              <a:t>and environment.</a:t>
            </a:r>
            <a:endParaRPr lang="en-US" sz="1600" dirty="0">
              <a:solidFill>
                <a:srgbClr val="E7E6E6"/>
              </a:solidFill>
              <a:latin typeface="Calibri" charset="0"/>
              <a:ea typeface="Calibri" charset="0"/>
              <a:cs typeface="Calibri" charset="0"/>
            </a:endParaRPr>
          </a:p>
          <a:p>
            <a:pPr marL="0" marR="0" lvl="0" indent="0" algn="l" defTabSz="914367" rtl="0" eaLnBrk="1" fontAlgn="auto" latinLnBrk="0" hangingPunct="1">
              <a:lnSpc>
                <a:spcPct val="100000"/>
              </a:lnSpc>
              <a:spcBef>
                <a:spcPts val="0"/>
              </a:spcBef>
              <a:spcAft>
                <a:spcPts val="600"/>
              </a:spcAft>
              <a:buClrTx/>
              <a:buSzPct val="90000"/>
              <a:buFont typeface="Arial" pitchFamily="34" charset="0"/>
              <a:buNone/>
              <a:tabLst/>
              <a:defRPr/>
            </a:pPr>
            <a:endParaRPr kumimoji="0" lang="en-US" sz="1600" b="0" i="0" u="none" strike="noStrike" kern="1200" cap="none" spc="0" normalizeH="0" baseline="0" noProof="0" dirty="0">
              <a:ln>
                <a:noFill/>
              </a:ln>
              <a:solidFill>
                <a:srgbClr val="E7E6E6"/>
              </a:solidFill>
              <a:effectLst/>
              <a:uLnTx/>
              <a:uFillTx/>
              <a:latin typeface="Calibri" charset="0"/>
              <a:ea typeface="Calibri" charset="0"/>
              <a:cs typeface="Calibri" charset="0"/>
            </a:endParaRPr>
          </a:p>
        </p:txBody>
      </p:sp>
      <p:sp>
        <p:nvSpPr>
          <p:cNvPr id="5" name="Content Placeholder 2"/>
          <p:cNvSpPr txBox="1">
            <a:spLocks/>
          </p:cNvSpPr>
          <p:nvPr/>
        </p:nvSpPr>
        <p:spPr>
          <a:xfrm>
            <a:off x="1209533" y="4108288"/>
            <a:ext cx="5056174" cy="684696"/>
          </a:xfrm>
          <a:prstGeom prst="rect">
            <a:avLst/>
          </a:prstGeom>
        </p:spPr>
        <p:txBody>
          <a:bodyPr vert="horz" lIns="0" tIns="45720" rIns="91440" bIns="45720" rtlCol="0">
            <a:no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solidFill>
                  <a:schemeClr val="accent5">
                    <a:lumMod val="75000"/>
                  </a:schemeClr>
                </a:soli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solidFill>
                  <a:schemeClr val="accent5">
                    <a:lumMod val="75000"/>
                  </a:schemeClr>
                </a:solidFill>
                <a:latin typeface="+mj-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800" kern="1200" spc="0" baseline="0">
                <a:solidFill>
                  <a:schemeClr val="accent5">
                    <a:lumMod val="75000"/>
                  </a:schemeClr>
                </a:solidFill>
                <a:latin typeface="Segoe UI Semilight" panose="020B0402040204020203" pitchFamily="34" charset="0"/>
                <a:ea typeface="+mn-ea"/>
                <a:cs typeface="Segoe UI Semilight" panose="020B0402040204020203" pitchFamily="34" charset="0"/>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accent5">
                    <a:lumMod val="75000"/>
                  </a:schemeClr>
                </a:solidFill>
                <a:latin typeface="Segoe UI Semibold" panose="020B0702040204020203" pitchFamily="34" charset="0"/>
                <a:ea typeface="+mn-ea"/>
                <a:cs typeface="Segoe UI Semibold" panose="020B0702040204020203" pitchFamily="34" charset="0"/>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solidFill>
                  <a:schemeClr val="accent5">
                    <a:lumMod val="75000"/>
                  </a:schemeClr>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600"/>
              </a:spcAft>
              <a:buClrTx/>
              <a:buSzPct val="90000"/>
              <a:buFont typeface="Arial" pitchFamily="34" charset="0"/>
              <a:buNone/>
              <a:tabLst/>
              <a:defRPr/>
            </a:pPr>
            <a:r>
              <a:rPr kumimoji="0" lang="en-US" sz="1600" b="0" i="0" u="none" strike="noStrike" kern="1200" cap="none" spc="0" normalizeH="0" baseline="0" noProof="0" dirty="0">
                <a:ln>
                  <a:noFill/>
                </a:ln>
                <a:solidFill>
                  <a:srgbClr val="44546A"/>
                </a:solidFill>
                <a:effectLst/>
                <a:uLnTx/>
                <a:uFillTx/>
                <a:latin typeface="Calibri" charset="0"/>
                <a:ea typeface="Calibri" charset="0"/>
                <a:cs typeface="Calibri" charset="0"/>
              </a:rPr>
              <a:t>If our data moves to the cloud, our business will no longer have control over our technology.</a:t>
            </a:r>
          </a:p>
        </p:txBody>
      </p:sp>
      <p:sp>
        <p:nvSpPr>
          <p:cNvPr id="7" name="Content Placeholder 2"/>
          <p:cNvSpPr txBox="1">
            <a:spLocks/>
          </p:cNvSpPr>
          <p:nvPr/>
        </p:nvSpPr>
        <p:spPr>
          <a:xfrm>
            <a:off x="1192224" y="3165905"/>
            <a:ext cx="4903774" cy="681522"/>
          </a:xfrm>
          <a:prstGeom prst="rect">
            <a:avLst/>
          </a:prstGeom>
        </p:spPr>
        <p:txBody>
          <a:bodyPr vert="horz" lIns="0" tIns="45720" rIns="91440" bIns="45720" rtlCol="0">
            <a:no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solidFill>
                  <a:schemeClr val="accent5">
                    <a:lumMod val="75000"/>
                  </a:schemeClr>
                </a:soli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solidFill>
                  <a:schemeClr val="accent5">
                    <a:lumMod val="75000"/>
                  </a:schemeClr>
                </a:solidFill>
                <a:latin typeface="+mj-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800" kern="1200" spc="0" baseline="0">
                <a:solidFill>
                  <a:schemeClr val="accent5">
                    <a:lumMod val="75000"/>
                  </a:schemeClr>
                </a:solidFill>
                <a:latin typeface="Segoe UI Semilight" panose="020B0402040204020203" pitchFamily="34" charset="0"/>
                <a:ea typeface="+mn-ea"/>
                <a:cs typeface="Segoe UI Semilight" panose="020B0402040204020203" pitchFamily="34" charset="0"/>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accent5">
                    <a:lumMod val="75000"/>
                  </a:schemeClr>
                </a:solidFill>
                <a:latin typeface="Segoe UI Semibold" panose="020B0702040204020203" pitchFamily="34" charset="0"/>
                <a:ea typeface="+mn-ea"/>
                <a:cs typeface="Segoe UI Semibold" panose="020B0702040204020203" pitchFamily="34" charset="0"/>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solidFill>
                  <a:schemeClr val="accent5">
                    <a:lumMod val="75000"/>
                  </a:schemeClr>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600"/>
              </a:spcAft>
              <a:buClrTx/>
              <a:buSzPct val="90000"/>
              <a:buFont typeface="Arial" pitchFamily="34" charset="0"/>
              <a:buNone/>
              <a:tabLst/>
              <a:defRPr/>
            </a:pPr>
            <a:r>
              <a:rPr kumimoji="0" lang="en-US" sz="1600" b="0" i="0" u="none" strike="noStrike" kern="1200" cap="none" spc="0" normalizeH="0" baseline="0" noProof="0" dirty="0">
                <a:ln>
                  <a:noFill/>
                </a:ln>
                <a:solidFill>
                  <a:srgbClr val="44546A"/>
                </a:solidFill>
                <a:effectLst/>
                <a:uLnTx/>
                <a:uFillTx/>
                <a:latin typeface="Calibri" charset="0"/>
                <a:ea typeface="Calibri" charset="0"/>
                <a:cs typeface="Calibri" charset="0"/>
              </a:rPr>
              <a:t>Keeping data on premise is safer than in the cloud.</a:t>
            </a:r>
          </a:p>
        </p:txBody>
      </p:sp>
      <p:sp>
        <p:nvSpPr>
          <p:cNvPr id="15" name="Content Placeholder 2"/>
          <p:cNvSpPr txBox="1">
            <a:spLocks/>
          </p:cNvSpPr>
          <p:nvPr/>
        </p:nvSpPr>
        <p:spPr>
          <a:xfrm>
            <a:off x="6412485" y="4071200"/>
            <a:ext cx="4505248" cy="681522"/>
          </a:xfrm>
          <a:prstGeom prst="rect">
            <a:avLst/>
          </a:prstGeom>
        </p:spPr>
        <p:txBody>
          <a:bodyPr vert="horz" lIns="0" tIns="45720" rIns="91440" bIns="45720" rtlCol="0">
            <a:no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solidFill>
                  <a:schemeClr val="accent5">
                    <a:lumMod val="75000"/>
                  </a:schemeClr>
                </a:soli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solidFill>
                  <a:schemeClr val="accent5">
                    <a:lumMod val="75000"/>
                  </a:schemeClr>
                </a:solidFill>
                <a:latin typeface="+mj-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800" kern="1200" spc="0" baseline="0">
                <a:solidFill>
                  <a:schemeClr val="accent5">
                    <a:lumMod val="75000"/>
                  </a:schemeClr>
                </a:solidFill>
                <a:latin typeface="Segoe UI Semilight" panose="020B0402040204020203" pitchFamily="34" charset="0"/>
                <a:ea typeface="+mn-ea"/>
                <a:cs typeface="Segoe UI Semilight" panose="020B0402040204020203" pitchFamily="34" charset="0"/>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accent5">
                    <a:lumMod val="75000"/>
                  </a:schemeClr>
                </a:solidFill>
                <a:latin typeface="Segoe UI Semibold" panose="020B0702040204020203" pitchFamily="34" charset="0"/>
                <a:ea typeface="+mn-ea"/>
                <a:cs typeface="Segoe UI Semibold" panose="020B0702040204020203" pitchFamily="34" charset="0"/>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solidFill>
                  <a:schemeClr val="accent5">
                    <a:lumMod val="75000"/>
                  </a:schemeClr>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600"/>
              </a:spcAft>
              <a:buClrTx/>
              <a:buSzPct val="90000"/>
              <a:buFont typeface="Arial" pitchFamily="34" charset="0"/>
              <a:buNone/>
              <a:tabLst/>
              <a:defRPr/>
            </a:pPr>
            <a:r>
              <a:rPr kumimoji="0" lang="en-US" sz="1600" b="0" i="0" u="none" strike="noStrike" kern="1200" cap="none" spc="0" normalizeH="0" baseline="0" noProof="0" dirty="0">
                <a:ln>
                  <a:noFill/>
                </a:ln>
                <a:solidFill>
                  <a:srgbClr val="E7E6E6"/>
                </a:solidFill>
                <a:effectLst/>
                <a:uLnTx/>
                <a:uFillTx/>
                <a:latin typeface="Calibri" charset="0"/>
                <a:ea typeface="Calibri" charset="0"/>
                <a:cs typeface="Calibri" charset="0"/>
              </a:rPr>
              <a:t>Your data is yours. You still have control over your data. We safeguard it and protect your privacy</a:t>
            </a:r>
          </a:p>
        </p:txBody>
      </p:sp>
      <p:sp>
        <p:nvSpPr>
          <p:cNvPr id="16" name="Content Placeholder 2"/>
          <p:cNvSpPr txBox="1">
            <a:spLocks/>
          </p:cNvSpPr>
          <p:nvPr/>
        </p:nvSpPr>
        <p:spPr>
          <a:xfrm>
            <a:off x="6395176" y="3066871"/>
            <a:ext cx="4589533" cy="681522"/>
          </a:xfrm>
          <a:prstGeom prst="rect">
            <a:avLst/>
          </a:prstGeom>
        </p:spPr>
        <p:txBody>
          <a:bodyPr vert="horz" lIns="0" tIns="45720" rIns="91440" bIns="45720" rtlCol="0">
            <a:no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solidFill>
                  <a:schemeClr val="accent5">
                    <a:lumMod val="75000"/>
                  </a:schemeClr>
                </a:soli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solidFill>
                  <a:schemeClr val="accent5">
                    <a:lumMod val="75000"/>
                  </a:schemeClr>
                </a:solidFill>
                <a:latin typeface="+mj-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800" kern="1200" spc="0" baseline="0">
                <a:solidFill>
                  <a:schemeClr val="accent5">
                    <a:lumMod val="75000"/>
                  </a:schemeClr>
                </a:solidFill>
                <a:latin typeface="Segoe UI Semilight" panose="020B0402040204020203" pitchFamily="34" charset="0"/>
                <a:ea typeface="+mn-ea"/>
                <a:cs typeface="Segoe UI Semilight" panose="020B0402040204020203" pitchFamily="34" charset="0"/>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accent5">
                    <a:lumMod val="75000"/>
                  </a:schemeClr>
                </a:solidFill>
                <a:latin typeface="Segoe UI Semibold" panose="020B0702040204020203" pitchFamily="34" charset="0"/>
                <a:ea typeface="+mn-ea"/>
                <a:cs typeface="Segoe UI Semibold" panose="020B0702040204020203" pitchFamily="34" charset="0"/>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solidFill>
                  <a:schemeClr val="accent5">
                    <a:lumMod val="75000"/>
                  </a:schemeClr>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600"/>
              </a:spcAft>
              <a:buClrTx/>
              <a:buSzPct val="90000"/>
              <a:buFont typeface="Arial" pitchFamily="34" charset="0"/>
              <a:buNone/>
              <a:tabLst/>
              <a:defRPr/>
            </a:pPr>
            <a:r>
              <a:rPr kumimoji="0" lang="en-US" sz="1600" b="0" i="0" u="none" strike="noStrike" kern="1200" cap="none" spc="0" normalizeH="0" baseline="0" noProof="0" dirty="0">
                <a:ln>
                  <a:noFill/>
                </a:ln>
                <a:solidFill>
                  <a:srgbClr val="E7E6E6"/>
                </a:solidFill>
                <a:effectLst/>
                <a:uLnTx/>
                <a:uFillTx/>
                <a:latin typeface="Calibri" charset="0"/>
                <a:ea typeface="Calibri" charset="0"/>
                <a:cs typeface="Calibri" charset="0"/>
              </a:rPr>
              <a:t>Security and 99.9% financially-backed uptime guarantee come standard with Office 365.</a:t>
            </a:r>
          </a:p>
        </p:txBody>
      </p:sp>
      <p:sp>
        <p:nvSpPr>
          <p:cNvPr id="17" name="TextBox 16"/>
          <p:cNvSpPr txBox="1"/>
          <p:nvPr/>
        </p:nvSpPr>
        <p:spPr>
          <a:xfrm>
            <a:off x="803810" y="2272345"/>
            <a:ext cx="5292188" cy="544765"/>
          </a:xfrm>
          <a:prstGeom prst="rect">
            <a:avLst/>
          </a:prstGeom>
          <a:no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Calibri" charset="0"/>
                <a:ea typeface="Calibri" charset="0"/>
                <a:cs typeface="Calibri" charset="0"/>
              </a:rPr>
              <a:t>MYTH</a:t>
            </a:r>
          </a:p>
        </p:txBody>
      </p:sp>
      <p:sp>
        <p:nvSpPr>
          <p:cNvPr id="18" name="TextBox 17"/>
          <p:cNvSpPr txBox="1"/>
          <p:nvPr/>
        </p:nvSpPr>
        <p:spPr>
          <a:xfrm>
            <a:off x="6095998" y="2272345"/>
            <a:ext cx="5292187" cy="544765"/>
          </a:xfrm>
          <a:prstGeom prst="rect">
            <a:avLst/>
          </a:prstGeom>
          <a:no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E7E6E6"/>
                </a:solidFill>
                <a:effectLst/>
                <a:uLnTx/>
                <a:uFillTx/>
                <a:latin typeface="Calibri" charset="0"/>
                <a:ea typeface="Calibri" charset="0"/>
                <a:cs typeface="Calibri" charset="0"/>
              </a:rPr>
              <a:t>REALITY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3159096" y="1690729"/>
            <a:ext cx="581615" cy="581615"/>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8410829" y="1690729"/>
            <a:ext cx="581615" cy="581615"/>
          </a:xfrm>
          <a:prstGeom prst="rect">
            <a:avLst/>
          </a:prstGeom>
        </p:spPr>
      </p:pic>
      <p:sp>
        <p:nvSpPr>
          <p:cNvPr id="25" name="Title 1"/>
          <p:cNvSpPr txBox="1">
            <a:spLocks/>
          </p:cNvSpPr>
          <p:nvPr/>
        </p:nvSpPr>
        <p:spPr>
          <a:xfrm>
            <a:off x="432903" y="200350"/>
            <a:ext cx="11573567" cy="678068"/>
          </a:xfrm>
          <a:prstGeom prst="rect">
            <a:avLst/>
          </a:prstGeom>
          <a:noFill/>
        </p:spPr>
        <p:txBody>
          <a:bodyPr lIns="0" tIns="0" rIns="0" bIns="0"/>
          <a:lstStyle>
            <a:lvl1pPr algn="l" defTabSz="914180" rtl="0" eaLnBrk="1" latinLnBrk="0" hangingPunct="1">
              <a:lnSpc>
                <a:spcPct val="90000"/>
              </a:lnSpc>
              <a:spcBef>
                <a:spcPct val="0"/>
              </a:spcBef>
              <a:buNone/>
              <a:defRPr lang="en-US" sz="5500" b="0" kern="1200" cap="none" spc="-98" baseline="0">
                <a:ln w="3175">
                  <a:noFill/>
                </a:ln>
                <a:solidFill>
                  <a:schemeClr val="tx1">
                    <a:lumMod val="75000"/>
                  </a:schemeClr>
                </a:solidFill>
                <a:effectLst/>
                <a:latin typeface="+mj-lt"/>
                <a:ea typeface="+mn-ea"/>
                <a:cs typeface="Segoe UI" pitchFamily="34" charset="0"/>
              </a:defRPr>
            </a:lvl1pPr>
          </a:lstStyle>
          <a:p>
            <a:pPr marL="0" marR="0" lvl="0" indent="0" algn="l" defTabSz="914180" rtl="0" eaLnBrk="1" fontAlgn="auto" latinLnBrk="0" hangingPunct="1">
              <a:lnSpc>
                <a:spcPct val="100000"/>
              </a:lnSpc>
              <a:spcBef>
                <a:spcPct val="0"/>
              </a:spcBef>
              <a:spcAft>
                <a:spcPts val="0"/>
              </a:spcAft>
              <a:buClrTx/>
              <a:buSzTx/>
              <a:buFontTx/>
              <a:buNone/>
              <a:tabLst/>
              <a:defRPr/>
            </a:pPr>
            <a:r>
              <a:rPr kumimoji="0" lang="en-US" altLang="en-US" sz="3400" b="0" i="0" u="none" strike="noStrike" kern="1200" cap="none" spc="0" normalizeH="0" baseline="0" noProof="0" dirty="0">
                <a:ln w="3175">
                  <a:noFill/>
                </a:ln>
                <a:solidFill>
                  <a:srgbClr val="EF4136"/>
                </a:solidFill>
                <a:effectLst/>
                <a:uLnTx/>
                <a:uFillTx/>
                <a:latin typeface="Calibri Light" panose="020F0302020204030204"/>
                <a:ea typeface="Segoe UI Light" charset="0"/>
                <a:cs typeface="Segoe UI Light" charset="0"/>
              </a:rPr>
              <a:t>Step 3: Migrating is easy and secure </a:t>
            </a:r>
          </a:p>
        </p:txBody>
      </p:sp>
      <p:sp>
        <p:nvSpPr>
          <p:cNvPr id="27" name="Content Placeholder 2"/>
          <p:cNvSpPr txBox="1">
            <a:spLocks/>
          </p:cNvSpPr>
          <p:nvPr/>
        </p:nvSpPr>
        <p:spPr>
          <a:xfrm>
            <a:off x="1209533" y="5239507"/>
            <a:ext cx="4587289" cy="681522"/>
          </a:xfrm>
          <a:prstGeom prst="rect">
            <a:avLst/>
          </a:prstGeom>
        </p:spPr>
        <p:txBody>
          <a:bodyPr vert="horz" lIns="0" tIns="45720" rIns="91440" bIns="45720" rtlCol="0">
            <a:no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solidFill>
                  <a:schemeClr val="accent5">
                    <a:lumMod val="75000"/>
                  </a:schemeClr>
                </a:soli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solidFill>
                  <a:schemeClr val="accent5">
                    <a:lumMod val="75000"/>
                  </a:schemeClr>
                </a:solidFill>
                <a:latin typeface="+mj-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800" kern="1200" spc="0" baseline="0">
                <a:solidFill>
                  <a:schemeClr val="accent5">
                    <a:lumMod val="75000"/>
                  </a:schemeClr>
                </a:solidFill>
                <a:latin typeface="Segoe UI Semilight" panose="020B0402040204020203" pitchFamily="34" charset="0"/>
                <a:ea typeface="+mn-ea"/>
                <a:cs typeface="Segoe UI Semilight" panose="020B0402040204020203" pitchFamily="34" charset="0"/>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accent5">
                    <a:lumMod val="75000"/>
                  </a:schemeClr>
                </a:solidFill>
                <a:latin typeface="Segoe UI Semibold" panose="020B0702040204020203" pitchFamily="34" charset="0"/>
                <a:ea typeface="+mn-ea"/>
                <a:cs typeface="Segoe UI Semibold" panose="020B0702040204020203" pitchFamily="34" charset="0"/>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solidFill>
                  <a:schemeClr val="accent5">
                    <a:lumMod val="75000"/>
                  </a:schemeClr>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lvl="0" indent="0">
              <a:lnSpc>
                <a:spcPct val="100000"/>
              </a:lnSpc>
              <a:spcBef>
                <a:spcPts val="0"/>
              </a:spcBef>
              <a:spcAft>
                <a:spcPts val="600"/>
              </a:spcAft>
              <a:buNone/>
              <a:defRPr/>
            </a:pPr>
            <a:r>
              <a:rPr lang="en-US" sz="1600" dirty="0">
                <a:solidFill>
                  <a:srgbClr val="44546A"/>
                </a:solidFill>
                <a:latin typeface="Calibri" charset="0"/>
                <a:ea typeface="Calibri" charset="0"/>
                <a:cs typeface="Calibri" charset="0"/>
              </a:rPr>
              <a:t>I won’t have control over my environment in the cloud, making it harder to manage.</a:t>
            </a:r>
          </a:p>
          <a:p>
            <a:pPr marL="0" marR="0" lvl="0" indent="0" algn="l" defTabSz="914367" rtl="0" eaLnBrk="1" fontAlgn="auto" latinLnBrk="0" hangingPunct="1">
              <a:lnSpc>
                <a:spcPct val="100000"/>
              </a:lnSpc>
              <a:spcBef>
                <a:spcPts val="0"/>
              </a:spcBef>
              <a:spcAft>
                <a:spcPts val="600"/>
              </a:spcAft>
              <a:buClrTx/>
              <a:buSzPct val="90000"/>
              <a:buFont typeface="Arial" pitchFamily="34" charset="0"/>
              <a:buNone/>
              <a:tabLst/>
              <a:defRPr/>
            </a:pPr>
            <a:endParaRPr kumimoji="0" lang="en-US" sz="1600" b="0" i="0" u="none" strike="noStrike" kern="1200" cap="none" spc="0" normalizeH="0" baseline="0" noProof="0" dirty="0">
              <a:ln>
                <a:noFill/>
              </a:ln>
              <a:solidFill>
                <a:srgbClr val="44546A"/>
              </a:solidFill>
              <a:effectLst/>
              <a:uLnTx/>
              <a:uFillTx/>
              <a:latin typeface="Calibri" charset="0"/>
              <a:ea typeface="Calibri" charset="0"/>
              <a:cs typeface="Calibri" charset="0"/>
            </a:endParaRPr>
          </a:p>
          <a:p>
            <a:pPr marL="0" marR="0" lvl="0" indent="0" algn="l" defTabSz="914367" rtl="0" eaLnBrk="1" fontAlgn="auto" latinLnBrk="0" hangingPunct="1">
              <a:lnSpc>
                <a:spcPct val="100000"/>
              </a:lnSpc>
              <a:spcBef>
                <a:spcPts val="0"/>
              </a:spcBef>
              <a:spcAft>
                <a:spcPts val="600"/>
              </a:spcAft>
              <a:buClrTx/>
              <a:buSzPct val="90000"/>
              <a:buFont typeface="Arial" pitchFamily="34" charset="0"/>
              <a:buNone/>
              <a:tabLst/>
              <a:defRPr/>
            </a:pPr>
            <a:endParaRPr kumimoji="0" lang="en-US" sz="1600" b="0" i="0" u="none" strike="noStrike" kern="1200" cap="none" spc="0" normalizeH="0" baseline="0" noProof="0" dirty="0">
              <a:ln>
                <a:noFill/>
              </a:ln>
              <a:solidFill>
                <a:srgbClr val="44546A"/>
              </a:solidFill>
              <a:effectLst/>
              <a:uLnTx/>
              <a:uFillTx/>
              <a:latin typeface="Calibri" charset="0"/>
              <a:ea typeface="Calibri" charset="0"/>
              <a:cs typeface="Calibri" charset="0"/>
            </a:endParaRPr>
          </a:p>
          <a:p>
            <a:pPr marL="336145" marR="0" lvl="0" indent="0" algn="l" defTabSz="914367" rtl="0" eaLnBrk="1" fontAlgn="auto" latinLnBrk="0" hangingPunct="1">
              <a:lnSpc>
                <a:spcPct val="100000"/>
              </a:lnSpc>
              <a:spcBef>
                <a:spcPts val="0"/>
              </a:spcBef>
              <a:spcAft>
                <a:spcPts val="600"/>
              </a:spcAft>
              <a:buClrTx/>
              <a:buSzPct val="90000"/>
              <a:buFont typeface="Arial" pitchFamily="34" charset="0"/>
              <a:buNone/>
              <a:tabLst/>
              <a:defRPr/>
            </a:pPr>
            <a:endParaRPr kumimoji="0" lang="en-US" sz="1600" b="0" i="0" u="none" strike="noStrike" kern="1200" cap="none" spc="0" normalizeH="0" baseline="0" noProof="0" dirty="0">
              <a:ln>
                <a:noFill/>
              </a:ln>
              <a:solidFill>
                <a:srgbClr val="44546A"/>
              </a:solidFill>
              <a:effectLst/>
              <a:uLnTx/>
              <a:uFillTx/>
              <a:latin typeface="Calibri" charset="0"/>
              <a:ea typeface="Calibri" charset="0"/>
              <a:cs typeface="Calibri" charset="0"/>
            </a:endParaRPr>
          </a:p>
        </p:txBody>
      </p:sp>
    </p:spTree>
    <p:extLst>
      <p:ext uri="{BB962C8B-B14F-4D97-AF65-F5344CB8AC3E}">
        <p14:creationId xmlns:p14="http://schemas.microsoft.com/office/powerpoint/2010/main" val="888507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flipH="1">
            <a:off x="0" y="3220"/>
            <a:ext cx="5141336" cy="6854779"/>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60317" y="6058283"/>
            <a:ext cx="2065131" cy="440906"/>
          </a:xfrm>
          <a:prstGeom prst="rect">
            <a:avLst/>
          </a:prstGeom>
        </p:spPr>
      </p:pic>
      <p:sp>
        <p:nvSpPr>
          <p:cNvPr id="11" name="Text Box 3"/>
          <p:cNvSpPr txBox="1">
            <a:spLocks noChangeArrowheads="1"/>
          </p:cNvSpPr>
          <p:nvPr/>
        </p:nvSpPr>
        <p:spPr bwMode="blackWhite">
          <a:xfrm>
            <a:off x="5509789" y="6285110"/>
            <a:ext cx="5431361" cy="42815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marL="0" marR="0" lvl="0" indent="0" algn="l" defTabSz="913924" rtl="0" eaLnBrk="0" fontAlgn="auto" latinLnBrk="0" hangingPunct="0">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lumMod val="50000"/>
                    <a:lumOff val="50000"/>
                  </a:prstClr>
                </a:solidFill>
                <a:effectLst/>
                <a:uLnTx/>
                <a:uFillTx/>
                <a:latin typeface="Calibri" charset="0"/>
                <a:ea typeface="Calibri" charset="0"/>
                <a:cs typeface="Calibri" charset="0"/>
              </a:rPr>
              <a:t>© Copyright Microsoft Corporation. </a:t>
            </a:r>
            <a:r>
              <a:rPr kumimoji="0" lang="en-US" sz="800" b="0" i="0" u="none" strike="noStrike" kern="1200" cap="none" spc="0" normalizeH="0" baseline="0" noProof="0" dirty="0">
                <a:ln>
                  <a:noFill/>
                </a:ln>
                <a:solidFill>
                  <a:prstClr val="black">
                    <a:lumMod val="50000"/>
                    <a:lumOff val="50000"/>
                  </a:prstClr>
                </a:solidFill>
                <a:effectLst/>
                <a:uLnTx/>
                <a:uFillTx/>
                <a:latin typeface="Calibri" charset="0"/>
                <a:ea typeface="Calibri" charset="0"/>
                <a:cs typeface="Calibri" charset="0"/>
              </a:rPr>
              <a:t>All rights reserved. </a:t>
            </a:r>
          </a:p>
        </p:txBody>
      </p:sp>
      <p:sp>
        <p:nvSpPr>
          <p:cNvPr id="12" name="TextBox 11">
            <a:hlinkClick r:id="rId5"/>
          </p:cNvPr>
          <p:cNvSpPr txBox="1"/>
          <p:nvPr/>
        </p:nvSpPr>
        <p:spPr>
          <a:xfrm>
            <a:off x="5509789" y="1837729"/>
            <a:ext cx="5215585" cy="2680734"/>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lumMod val="50000"/>
                    <a:lumOff val="50000"/>
                  </a:prstClr>
                </a:solidFill>
                <a:effectLst/>
                <a:uLnTx/>
                <a:uFillTx/>
                <a:latin typeface="Calibri" charset="0"/>
                <a:ea typeface="Calibri" charset="0"/>
                <a:cs typeface="Calibri" charset="0"/>
              </a:rPr>
              <a:t>Partner Contact Information</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lumMod val="50000"/>
                    <a:lumOff val="50000"/>
                  </a:prstClr>
                </a:solidFill>
                <a:effectLst/>
                <a:uLnTx/>
                <a:uFillTx/>
                <a:latin typeface="Calibri" charset="0"/>
                <a:ea typeface="Calibri" charset="0"/>
                <a:cs typeface="Calibri" charset="0"/>
              </a:rPr>
              <a:t>(Name)</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lumMod val="50000"/>
                    <a:lumOff val="50000"/>
                  </a:prstClr>
                </a:solidFill>
                <a:effectLst/>
                <a:uLnTx/>
                <a:uFillTx/>
                <a:latin typeface="Calibri" charset="0"/>
                <a:ea typeface="Calibri" charset="0"/>
                <a:cs typeface="Calibri" charset="0"/>
              </a:rPr>
              <a:t>(Phone Number), (Email Address)</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1" i="0" u="none" strike="noStrike" kern="1200" cap="none" spc="0" normalizeH="0" baseline="0" noProof="0" dirty="0">
              <a:ln>
                <a:noFill/>
              </a:ln>
              <a:solidFill>
                <a:prstClr val="black">
                  <a:lumMod val="50000"/>
                  <a:lumOff val="50000"/>
                </a:prstClr>
              </a:solidFill>
              <a:effectLst/>
              <a:uLnTx/>
              <a:uFillTx/>
              <a:latin typeface="Calibri" charset="0"/>
              <a:ea typeface="Calibri" charset="0"/>
              <a:cs typeface="Calibri"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lumMod val="50000"/>
                    <a:lumOff val="50000"/>
                  </a:prstClr>
                </a:solidFill>
                <a:effectLst/>
                <a:uLnTx/>
                <a:uFillTx/>
                <a:latin typeface="Calibri" charset="0"/>
                <a:ea typeface="Calibri" charset="0"/>
                <a:cs typeface="Calibri" charset="0"/>
              </a:rPr>
              <a:t>For more information, visit these links:</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sng" strike="noStrike" kern="1200" cap="none" spc="0" normalizeH="0" baseline="0" noProof="0" dirty="0">
                <a:ln>
                  <a:noFill/>
                </a:ln>
                <a:solidFill>
                  <a:prstClr val="black">
                    <a:lumMod val="50000"/>
                    <a:lumOff val="50000"/>
                  </a:prstClr>
                </a:solidFill>
                <a:effectLst/>
                <a:uLnTx/>
                <a:uFillTx/>
                <a:latin typeface="Calibri" charset="0"/>
                <a:ea typeface="Calibri" charset="0"/>
                <a:cs typeface="Calibri" charset="0"/>
                <a:hlinkClick r:id="rId6"/>
              </a:rPr>
              <a:t>Support is Ending for Office 2007</a:t>
            </a:r>
            <a:endParaRPr kumimoji="0" lang="en-US" sz="2000" b="0" i="0" u="sng" strike="noStrike" kern="1200" cap="none" spc="0" normalizeH="0" baseline="0" noProof="0" dirty="0">
              <a:ln>
                <a:noFill/>
              </a:ln>
              <a:solidFill>
                <a:prstClr val="black">
                  <a:lumMod val="50000"/>
                  <a:lumOff val="50000"/>
                </a:prstClr>
              </a:solidFill>
              <a:effectLst/>
              <a:uLnTx/>
              <a:uFillTx/>
              <a:latin typeface="Calibri" charset="0"/>
              <a:ea typeface="Calibri" charset="0"/>
              <a:cs typeface="Calibri" charset="0"/>
            </a:endParaRP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sng"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hlinkClick r:id="rId7"/>
              </a:rPr>
              <a:t>Support is Ending for Mac 2011</a:t>
            </a:r>
            <a:endParaRPr kumimoji="0" lang="en-US" sz="2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13" name="Content Placeholder 2"/>
          <p:cNvSpPr txBox="1">
            <a:spLocks/>
          </p:cNvSpPr>
          <p:nvPr/>
        </p:nvSpPr>
        <p:spPr>
          <a:xfrm>
            <a:off x="5644765" y="1233246"/>
            <a:ext cx="6144090" cy="604483"/>
          </a:xfrm>
          <a:prstGeom prst="rect">
            <a:avLst/>
          </a:prstGeom>
        </p:spPr>
        <p:txBody>
          <a:bodyPr vert="horz" lIns="0" tIns="45720" rIns="91440" bIns="45720" rtlCol="0">
            <a:no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solidFill>
                  <a:schemeClr val="accent5">
                    <a:lumMod val="75000"/>
                  </a:schemeClr>
                </a:soli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solidFill>
                  <a:schemeClr val="accent5">
                    <a:lumMod val="75000"/>
                  </a:schemeClr>
                </a:solidFill>
                <a:latin typeface="+mj-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800" kern="1200" spc="0" baseline="0">
                <a:solidFill>
                  <a:schemeClr val="accent5">
                    <a:lumMod val="75000"/>
                  </a:schemeClr>
                </a:solidFill>
                <a:latin typeface="Segoe UI Semilight" panose="020B0402040204020203" pitchFamily="34" charset="0"/>
                <a:ea typeface="+mn-ea"/>
                <a:cs typeface="Segoe UI Semilight" panose="020B0402040204020203" pitchFamily="34" charset="0"/>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accent5">
                    <a:lumMod val="75000"/>
                  </a:schemeClr>
                </a:solidFill>
                <a:latin typeface="Segoe UI Semibold" panose="020B0702040204020203" pitchFamily="34" charset="0"/>
                <a:ea typeface="+mn-ea"/>
                <a:cs typeface="Segoe UI Semibold" panose="020B0702040204020203" pitchFamily="34" charset="0"/>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solidFill>
                  <a:schemeClr val="accent5">
                    <a:lumMod val="75000"/>
                  </a:schemeClr>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14367" rtl="0" eaLnBrk="1" fontAlgn="ctr" latinLnBrk="0" hangingPunct="1">
              <a:lnSpc>
                <a:spcPct val="90000"/>
              </a:lnSpc>
              <a:spcBef>
                <a:spcPts val="1200"/>
              </a:spcBef>
              <a:spcAft>
                <a:spcPts val="1200"/>
              </a:spcAft>
              <a:buClrTx/>
              <a:buSzPct val="90000"/>
              <a:buFont typeface="Arial" pitchFamily="34" charset="0"/>
              <a:buNone/>
              <a:tabLst/>
              <a:defRPr/>
            </a:pPr>
            <a:r>
              <a:rPr kumimoji="0" lang="en-US" sz="3200" b="0" i="0" u="none" strike="noStrike" kern="1200" cap="none" spc="0" normalizeH="0" baseline="0" noProof="0" dirty="0">
                <a:ln>
                  <a:noFill/>
                </a:ln>
                <a:solidFill>
                  <a:srgbClr val="D83B01"/>
                </a:solidFill>
                <a:effectLst/>
                <a:uLnTx/>
                <a:uFillTx/>
                <a:latin typeface="Calibri Light" panose="020F0302020204030204"/>
                <a:ea typeface="Segoe UI Light" charset="0"/>
                <a:cs typeface="Segoe UI Light" charset="0"/>
              </a:rPr>
              <a:t>Upgrade today:</a:t>
            </a:r>
          </a:p>
          <a:p>
            <a:pPr marL="336145" marR="0" lvl="0" indent="-336145" algn="l" defTabSz="914367" rtl="0" eaLnBrk="1" fontAlgn="ctr" latinLnBrk="0" hangingPunct="1">
              <a:lnSpc>
                <a:spcPct val="90000"/>
              </a:lnSpc>
              <a:spcBef>
                <a:spcPct val="20000"/>
              </a:spcBef>
              <a:spcAft>
                <a:spcPts val="0"/>
              </a:spcAft>
              <a:buClrTx/>
              <a:buSzPct val="90000"/>
              <a:buFont typeface="Arial" pitchFamily="34" charset="0"/>
              <a:buChar char="•"/>
              <a:tabLst/>
              <a:defRPr/>
            </a:pPr>
            <a:endParaRPr kumimoji="0" lang="en-US" sz="4000" b="0" i="0" u="none" strike="noStrike" kern="1200" cap="none" spc="0" normalizeH="0" baseline="0" noProof="0" dirty="0">
              <a:ln>
                <a:noFill/>
              </a:ln>
              <a:solidFill>
                <a:srgbClr val="D83B01"/>
              </a:solidFill>
              <a:effectLst/>
              <a:uLnTx/>
              <a:uFillTx/>
              <a:latin typeface="Calibri Light" panose="020F0302020204030204"/>
              <a:ea typeface="Segoe UI Light" charset="0"/>
              <a:cs typeface="Segoe UI Light" charset="0"/>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9975" y="4515596"/>
            <a:ext cx="2549435" cy="1142675"/>
          </a:xfrm>
          <a:prstGeom prst="rect">
            <a:avLst/>
          </a:prstGeom>
        </p:spPr>
      </p:pic>
    </p:spTree>
    <p:extLst>
      <p:ext uri="{BB962C8B-B14F-4D97-AF65-F5344CB8AC3E}">
        <p14:creationId xmlns:p14="http://schemas.microsoft.com/office/powerpoint/2010/main" val="1667191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path" presetSubtype="0" decel="100000" fill="hold" nodeType="withEffect">
                                  <p:stCondLst>
                                    <p:cond delay="0"/>
                                  </p:stCondLst>
                                  <p:childTnLst>
                                    <p:animMotion origin="layout" path="M -2.91667E-6 0.04537 L -2.91667E-6 7.40741E-7 " pathEditMode="relative" rAng="0" ptsTypes="AA">
                                      <p:cBhvr>
                                        <p:cTn id="9" dur="1000" fill="hold"/>
                                        <p:tgtEl>
                                          <p:spTgt spid="7"/>
                                        </p:tgtEl>
                                        <p:attrNameLst>
                                          <p:attrName>ppt_x</p:attrName>
                                          <p:attrName>ppt_y</p:attrName>
                                        </p:attrNameLst>
                                      </p:cBhvr>
                                      <p:rCtr x="0" y="-2269"/>
                                    </p:animMotion>
                                  </p:childTnLst>
                                </p:cTn>
                              </p:par>
                              <p:par>
                                <p:cTn id="10" presetID="10" presetClass="entr" presetSubtype="0" fill="hold" grpId="0" nodeType="withEffect">
                                  <p:stCondLst>
                                    <p:cond delay="25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42" presetClass="path" presetSubtype="0" decel="100000" fill="hold" grpId="1" nodeType="withEffect">
                                  <p:stCondLst>
                                    <p:cond delay="250"/>
                                  </p:stCondLst>
                                  <p:childTnLst>
                                    <p:animMotion origin="layout" path="M -2.91667E-6 0.04537 L -2.91667E-6 7.40741E-7 " pathEditMode="relative" rAng="0" ptsTypes="AA">
                                      <p:cBhvr>
                                        <p:cTn id="14" dur="1000" fill="hold"/>
                                        <p:tgtEl>
                                          <p:spTgt spid="11"/>
                                        </p:tgtEl>
                                        <p:attrNameLst>
                                          <p:attrName>ppt_x</p:attrName>
                                          <p:attrName>ppt_y</p:attrName>
                                        </p:attrNameLst>
                                      </p:cBhvr>
                                      <p:rCtr x="0" y="-2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6913"/>
          <a:stretch/>
        </p:blipFill>
        <p:spPr bwMode="auto">
          <a:xfrm flipH="1">
            <a:off x="-3" y="0"/>
            <a:ext cx="497003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4"/>
          <a:srcRect r="80001" b="2589"/>
          <a:stretch/>
        </p:blipFill>
        <p:spPr>
          <a:xfrm>
            <a:off x="5617620" y="375444"/>
            <a:ext cx="873395" cy="1124785"/>
          </a:xfrm>
          <a:prstGeom prst="rect">
            <a:avLst/>
          </a:prstGeom>
        </p:spPr>
      </p:pic>
      <p:grpSp>
        <p:nvGrpSpPr>
          <p:cNvPr id="2" name="Group 1"/>
          <p:cNvGrpSpPr/>
          <p:nvPr/>
        </p:nvGrpSpPr>
        <p:grpSpPr>
          <a:xfrm>
            <a:off x="5617620" y="2367945"/>
            <a:ext cx="5937636" cy="2248850"/>
            <a:chOff x="5829784" y="-252340"/>
            <a:chExt cx="5937636" cy="2248850"/>
          </a:xfrm>
        </p:grpSpPr>
        <p:sp>
          <p:nvSpPr>
            <p:cNvPr id="13" name="Text Placeholder 4"/>
            <p:cNvSpPr>
              <a:spLocks/>
            </p:cNvSpPr>
            <p:nvPr/>
          </p:nvSpPr>
          <p:spPr>
            <a:xfrm>
              <a:off x="5829784" y="-252340"/>
              <a:ext cx="5937636" cy="2248850"/>
            </a:xfrm>
            <a:prstGeom prst="rect">
              <a:avLst/>
            </a:prstGeom>
          </p:spPr>
          <p:txBody>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2000" b="0" i="0" u="none" strike="noStrike" kern="0" cap="none" spc="0" normalizeH="0" baseline="0" noProof="0" dirty="0">
                  <a:ln>
                    <a:noFill/>
                  </a:ln>
                  <a:solidFill>
                    <a:srgbClr val="2F2F2F"/>
                  </a:solidFill>
                  <a:effectLst/>
                  <a:highlight>
                    <a:srgbClr val="FFFFFF"/>
                  </a:highlight>
                  <a:uLnTx/>
                  <a:uFillTx/>
                  <a:latin typeface="Calibri" panose="020F0502020204030204"/>
                  <a:ea typeface="+mn-ea"/>
                  <a:cs typeface="Segoe UI Semibold" panose="020B0702040204020203" pitchFamily="34" charset="0"/>
                </a:rPr>
                <a:t>It has been 10 years since we launched Office 2007 and it has reached the end of its support lifecycle. </a:t>
              </a:r>
            </a:p>
            <a:p>
              <a:pPr marL="0" marR="0" lvl="0" indent="0" algn="l" defTabSz="914400" rtl="0" eaLnBrk="1" fontAlgn="auto" latinLnBrk="0" hangingPunct="1">
                <a:lnSpc>
                  <a:spcPct val="100000"/>
                </a:lnSpc>
                <a:spcBef>
                  <a:spcPts val="0"/>
                </a:spcBef>
                <a:spcAft>
                  <a:spcPts val="2400"/>
                </a:spcAft>
                <a:buClrTx/>
                <a:buSzTx/>
                <a:buFontTx/>
                <a:buNone/>
                <a:tabLst/>
                <a:defRPr/>
              </a:pPr>
              <a:endParaRPr kumimoji="0" lang="en-US" sz="2000" b="0" i="0" u="none" strike="noStrike" kern="0" cap="none" spc="0" normalizeH="0" baseline="0" noProof="0" dirty="0">
                <a:ln>
                  <a:noFill/>
                </a:ln>
                <a:solidFill>
                  <a:srgbClr val="2F2F2F"/>
                </a:solidFill>
                <a:effectLst/>
                <a:highlight>
                  <a:srgbClr val="FFFFFF"/>
                </a:highlight>
                <a:uLnTx/>
                <a:uFillTx/>
                <a:latin typeface="Calibri" panose="020F0502020204030204"/>
                <a:ea typeface="+mn-ea"/>
                <a:cs typeface="Segoe UI Semibold" panose="020B0702040204020203" pitchFamily="34" charset="0"/>
              </a:endParaRPr>
            </a:p>
            <a:p>
              <a:pPr marL="0" marR="0" lvl="0" indent="0" algn="l" defTabSz="914400" rtl="0" eaLnBrk="1" fontAlgn="auto" latinLnBrk="0" hangingPunct="1">
                <a:lnSpc>
                  <a:spcPct val="100000"/>
                </a:lnSpc>
                <a:spcBef>
                  <a:spcPts val="0"/>
                </a:spcBef>
                <a:spcAft>
                  <a:spcPts val="2400"/>
                </a:spcAft>
                <a:buClrTx/>
                <a:buSzTx/>
                <a:buFontTx/>
                <a:buNone/>
                <a:tabLst/>
                <a:defRPr/>
              </a:pPr>
              <a:endParaRPr kumimoji="0" lang="en-US" sz="2000" b="0" i="0" u="none" strike="noStrike" kern="0" cap="none" spc="0" normalizeH="0" baseline="0" noProof="0" dirty="0">
                <a:ln>
                  <a:noFill/>
                </a:ln>
                <a:solidFill>
                  <a:srgbClr val="2F2F2F"/>
                </a:solidFill>
                <a:effectLst/>
                <a:highlight>
                  <a:srgbClr val="FFFFFF"/>
                </a:highlight>
                <a:uLnTx/>
                <a:uFillTx/>
                <a:latin typeface="Calibri" panose="020F0502020204030204"/>
                <a:ea typeface="+mn-ea"/>
                <a:cs typeface="Segoe UI Semibold" panose="020B0702040204020203" pitchFamily="34" charset="0"/>
              </a:endParaRPr>
            </a:p>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2000" b="0" i="0" u="none" strike="noStrike" kern="0" cap="none" spc="0" normalizeH="0" baseline="0" noProof="0" dirty="0">
                  <a:ln>
                    <a:noFill/>
                  </a:ln>
                  <a:solidFill>
                    <a:srgbClr val="2F2F2F"/>
                  </a:solidFill>
                  <a:effectLst/>
                  <a:highlight>
                    <a:srgbClr val="FFFFFF"/>
                  </a:highlight>
                  <a:uLnTx/>
                  <a:uFillTx/>
                  <a:latin typeface="Calibri" panose="020F0502020204030204"/>
                  <a:ea typeface="+mn-ea"/>
                  <a:cs typeface="Segoe UI Semibold" panose="020B0702040204020203" pitchFamily="34" charset="0"/>
                </a:rPr>
                <a:t>As of October 10, 2017, the following products will no longer be supported: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2F2F2F"/>
                  </a:solidFill>
                  <a:effectLst/>
                  <a:uLnTx/>
                  <a:uFillTx/>
                  <a:latin typeface="Calibri" panose="020F0502020204030204"/>
                  <a:ea typeface="Segoe UI" charset="0"/>
                  <a:cs typeface="Segoe UI" charset="0"/>
                </a:rPr>
                <a:t>Office 2007</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2F2F2F"/>
                  </a:solidFill>
                  <a:effectLst/>
                  <a:uLnTx/>
                  <a:uFillTx/>
                  <a:latin typeface="Calibri" panose="020F0502020204030204"/>
                  <a:ea typeface="Segoe UI" charset="0"/>
                  <a:cs typeface="Segoe UI" charset="0"/>
                </a:rPr>
                <a:t>Office for Mac 2011</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4533" y="615376"/>
              <a:ext cx="972673" cy="1016696"/>
            </a:xfrm>
            <a:prstGeom prst="rect">
              <a:avLst/>
            </a:prstGeom>
          </p:spPr>
        </p:pic>
      </p:grpSp>
      <p:sp>
        <p:nvSpPr>
          <p:cNvPr id="9" name="Title 1"/>
          <p:cNvSpPr txBox="1">
            <a:spLocks/>
          </p:cNvSpPr>
          <p:nvPr/>
        </p:nvSpPr>
        <p:spPr>
          <a:xfrm>
            <a:off x="5617620" y="1627327"/>
            <a:ext cx="6227485" cy="678068"/>
          </a:xfrm>
          <a:prstGeom prst="rect">
            <a:avLst/>
          </a:prstGeom>
          <a:noFill/>
        </p:spPr>
        <p:txBody>
          <a:bodyPr lIns="0" tIns="0" rIns="0" bIns="0"/>
          <a:lstStyle>
            <a:lvl1pPr algn="l" defTabSz="914180" rtl="0" eaLnBrk="1" latinLnBrk="0" hangingPunct="1">
              <a:lnSpc>
                <a:spcPct val="90000"/>
              </a:lnSpc>
              <a:spcBef>
                <a:spcPct val="0"/>
              </a:spcBef>
              <a:buNone/>
              <a:defRPr lang="en-US" sz="5500" b="0" kern="1200" cap="none" spc="-98" baseline="0">
                <a:ln w="3175">
                  <a:noFill/>
                </a:ln>
                <a:solidFill>
                  <a:schemeClr val="tx1">
                    <a:lumMod val="75000"/>
                  </a:schemeClr>
                </a:solidFill>
                <a:effectLst/>
                <a:latin typeface="+mj-lt"/>
                <a:ea typeface="+mn-ea"/>
                <a:cs typeface="Segoe UI" pitchFamily="34" charset="0"/>
              </a:defRPr>
            </a:lvl1pPr>
          </a:lstStyle>
          <a:p>
            <a:pPr marL="0" marR="0" lvl="0" indent="0" algn="l" defTabSz="914180" rtl="0" eaLnBrk="1" fontAlgn="auto" latinLnBrk="0" hangingPunct="1">
              <a:lnSpc>
                <a:spcPct val="100000"/>
              </a:lnSpc>
              <a:spcBef>
                <a:spcPct val="0"/>
              </a:spcBef>
              <a:spcAft>
                <a:spcPts val="0"/>
              </a:spcAft>
              <a:buClrTx/>
              <a:buSzTx/>
              <a:buFontTx/>
              <a:buNone/>
              <a:tabLst/>
              <a:defRPr/>
            </a:pPr>
            <a:r>
              <a:rPr kumimoji="0" lang="en-US" altLang="en-US" sz="3400" b="0" i="0" u="none" strike="noStrike" kern="1200" cap="none" spc="0" normalizeH="0" baseline="0" noProof="0" dirty="0">
                <a:ln w="3175">
                  <a:noFill/>
                </a:ln>
                <a:solidFill>
                  <a:srgbClr val="D83B01"/>
                </a:solidFill>
                <a:effectLst/>
                <a:uLnTx/>
                <a:uFillTx/>
                <a:latin typeface="Calibri Light" panose="020F0302020204030204"/>
                <a:ea typeface="Segoe UI Light" charset="0"/>
                <a:cs typeface="Segoe UI Light" charset="0"/>
              </a:rPr>
              <a:t>Office 2007 End of Support is here.</a:t>
            </a:r>
          </a:p>
        </p:txBody>
      </p:sp>
    </p:spTree>
    <p:extLst>
      <p:ext uri="{BB962C8B-B14F-4D97-AF65-F5344CB8AC3E}">
        <p14:creationId xmlns:p14="http://schemas.microsoft.com/office/powerpoint/2010/main" val="16091957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42" presetClass="path" presetSubtype="0" decel="100000" fill="hold" nodeType="withEffect">
                                  <p:stCondLst>
                                    <p:cond delay="250"/>
                                  </p:stCondLst>
                                  <p:childTnLst>
                                    <p:animMotion origin="layout" path="M -2.91667E-6 0.04537 L -2.91667E-6 7.40741E-7 " pathEditMode="relative" rAng="0" ptsTypes="AA">
                                      <p:cBhvr>
                                        <p:cTn id="9" dur="1000" fill="hold"/>
                                        <p:tgtEl>
                                          <p:spTgt spid="11"/>
                                        </p:tgtEl>
                                        <p:attrNameLst>
                                          <p:attrName>ppt_x</p:attrName>
                                          <p:attrName>ppt_y</p:attrName>
                                        </p:attrNameLst>
                                      </p:cBhvr>
                                      <p:rCtr x="0" y="-2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970033" cy="6858000"/>
          </a:xfrm>
          <a:prstGeom prst="rect">
            <a:avLst/>
          </a:prstGeom>
          <a:solidFill>
            <a:srgbClr val="D83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5644765" y="2347605"/>
            <a:ext cx="6429841" cy="3434786"/>
          </a:xfrm>
          <a:prstGeom prst="rect">
            <a:avLst/>
          </a:prstGeom>
          <a:noFill/>
        </p:spPr>
        <p:txBody>
          <a:bodyPr wrap="square" lIns="182880" tIns="146304" rIns="182880" bIns="146304" rtlCol="0" anchor="t">
            <a:spAutoFit/>
          </a:bodyPr>
          <a:lstStyle/>
          <a:p>
            <a:pPr marL="342900" marR="0" lvl="0" indent="-342900" algn="l" defTabSz="914400" rtl="0" eaLnBrk="1" fontAlgn="auto" latinLnBrk="0" hangingPunct="1">
              <a:lnSpc>
                <a:spcPct val="100000"/>
              </a:lnSpc>
              <a:spcBef>
                <a:spcPts val="600"/>
              </a:spcBef>
              <a:spcAft>
                <a:spcPts val="600"/>
              </a:spcAft>
              <a:buClrTx/>
              <a:buSzTx/>
              <a:buFont typeface="Arial" charset="0"/>
              <a:buChar char="•"/>
              <a:tabLst/>
              <a:defRPr/>
            </a:pPr>
            <a:r>
              <a:rPr kumimoji="0" lang="en-US" sz="1800" b="0" i="0" u="none" strike="noStrike" kern="1200" cap="none" spc="0" normalizeH="0" baseline="0" noProof="0" dirty="0">
                <a:ln>
                  <a:noFill/>
                </a:ln>
                <a:solidFill>
                  <a:srgbClr val="2F2F2F"/>
                </a:solidFill>
                <a:effectLst/>
                <a:uLnTx/>
                <a:uFillTx/>
                <a:latin typeface="Calibri" charset="0"/>
                <a:ea typeface="Calibri" charset="0"/>
                <a:cs typeface="Calibri" charset="0"/>
              </a:rPr>
              <a:t>No new security updates</a:t>
            </a:r>
          </a:p>
          <a:p>
            <a:pPr marL="342900" marR="0" lvl="0" indent="-342900" algn="l" defTabSz="914400" rtl="0" eaLnBrk="1" fontAlgn="auto" latinLnBrk="0" hangingPunct="1">
              <a:lnSpc>
                <a:spcPct val="100000"/>
              </a:lnSpc>
              <a:spcBef>
                <a:spcPts val="600"/>
              </a:spcBef>
              <a:spcAft>
                <a:spcPts val="600"/>
              </a:spcAft>
              <a:buClrTx/>
              <a:buSzTx/>
              <a:buFont typeface="Arial" charset="0"/>
              <a:buChar char="•"/>
              <a:tabLst/>
              <a:defRPr/>
            </a:pPr>
            <a:r>
              <a:rPr kumimoji="0" lang="en-US" sz="1800" b="0" i="0" u="none" strike="noStrike" kern="1200" cap="none" spc="0" normalizeH="0" baseline="0" noProof="0" dirty="0">
                <a:ln>
                  <a:noFill/>
                </a:ln>
                <a:solidFill>
                  <a:srgbClr val="2F2F2F"/>
                </a:solidFill>
                <a:effectLst/>
                <a:uLnTx/>
                <a:uFillTx/>
                <a:latin typeface="Calibri" charset="0"/>
                <a:ea typeface="Calibri" charset="0"/>
                <a:cs typeface="Calibri" charset="0"/>
              </a:rPr>
              <a:t>No new features, updates or bug fixes</a:t>
            </a:r>
          </a:p>
          <a:p>
            <a:pPr marL="342900" marR="0" lvl="0" indent="-342900" algn="l" defTabSz="914400" rtl="0" eaLnBrk="1" fontAlgn="auto" latinLnBrk="0" hangingPunct="1">
              <a:lnSpc>
                <a:spcPct val="100000"/>
              </a:lnSpc>
              <a:spcBef>
                <a:spcPts val="600"/>
              </a:spcBef>
              <a:spcAft>
                <a:spcPts val="600"/>
              </a:spcAft>
              <a:buClrTx/>
              <a:buSzTx/>
              <a:buFont typeface="Arial" charset="0"/>
              <a:buChar char="•"/>
              <a:tabLst/>
              <a:defRPr/>
            </a:pPr>
            <a:r>
              <a:rPr kumimoji="0" lang="en-US" sz="1800" b="0" i="0" u="none" strike="noStrike" kern="1200" cap="none" spc="0" normalizeH="0" baseline="0" noProof="0" dirty="0">
                <a:ln>
                  <a:noFill/>
                </a:ln>
                <a:solidFill>
                  <a:srgbClr val="2F2F2F"/>
                </a:solidFill>
                <a:effectLst/>
                <a:uLnTx/>
                <a:uFillTx/>
                <a:latin typeface="Calibri" charset="0"/>
                <a:ea typeface="Calibri" charset="0"/>
                <a:cs typeface="Calibri" charset="0"/>
              </a:rPr>
              <a:t>No online technical content updates</a:t>
            </a:r>
          </a:p>
          <a:p>
            <a:pPr marL="342900" marR="0" lvl="0" indent="-342900" algn="l" defTabSz="914400" rtl="0" eaLnBrk="1" fontAlgn="auto" latinLnBrk="0" hangingPunct="1">
              <a:lnSpc>
                <a:spcPct val="100000"/>
              </a:lnSpc>
              <a:spcBef>
                <a:spcPts val="600"/>
              </a:spcBef>
              <a:spcAft>
                <a:spcPts val="600"/>
              </a:spcAft>
              <a:buClrTx/>
              <a:buSzTx/>
              <a:buFont typeface="Arial" charset="0"/>
              <a:buChar char="•"/>
              <a:tabLst/>
              <a:defRPr/>
            </a:pPr>
            <a:r>
              <a:rPr kumimoji="0" lang="en-US" sz="1800" b="0" i="0" u="none" strike="noStrike" kern="1200" cap="none" spc="0" normalizeH="0" baseline="0" noProof="0" dirty="0">
                <a:ln>
                  <a:noFill/>
                </a:ln>
                <a:solidFill>
                  <a:srgbClr val="2F2F2F"/>
                </a:solidFill>
                <a:effectLst/>
                <a:uLnTx/>
                <a:uFillTx/>
                <a:latin typeface="Calibri" charset="0"/>
                <a:ea typeface="Calibri" charset="0"/>
                <a:cs typeface="Calibri" charset="0"/>
              </a:rPr>
              <a:t>Reduced functionality when integrating with modern versions of Office servers and Office 365 services</a:t>
            </a:r>
          </a:p>
          <a:p>
            <a:pPr marL="342900" marR="0" lvl="0" indent="-342900" algn="l" defTabSz="914400" rtl="0" eaLnBrk="1" fontAlgn="auto" latinLnBrk="0" hangingPunct="1">
              <a:lnSpc>
                <a:spcPct val="100000"/>
              </a:lnSpc>
              <a:spcBef>
                <a:spcPts val="600"/>
              </a:spcBef>
              <a:spcAft>
                <a:spcPts val="600"/>
              </a:spcAft>
              <a:buClrTx/>
              <a:buSzTx/>
              <a:buFont typeface="Arial" charset="0"/>
              <a:buChar char="•"/>
              <a:tabLst/>
              <a:defRPr/>
            </a:pPr>
            <a:r>
              <a:rPr kumimoji="0" lang="en-US" sz="1800" b="0" i="0" u="none" strike="noStrike" kern="1200" cap="none" spc="0" normalizeH="0" baseline="0" noProof="0" dirty="0">
                <a:ln>
                  <a:noFill/>
                </a:ln>
                <a:solidFill>
                  <a:srgbClr val="2F2F2F"/>
                </a:solidFill>
                <a:effectLst/>
                <a:uLnTx/>
                <a:uFillTx/>
                <a:latin typeface="Calibri" charset="0"/>
                <a:ea typeface="Calibri" charset="0"/>
                <a:cs typeface="Calibri" charset="0"/>
              </a:rPr>
              <a:t>Microsoft product support to fix issues is not available</a:t>
            </a:r>
          </a:p>
          <a:p>
            <a:pPr marL="342900" marR="0" lvl="0" indent="-342900" algn="l" defTabSz="914400" rtl="0" eaLnBrk="1" fontAlgn="auto" latinLnBrk="0" hangingPunct="1">
              <a:lnSpc>
                <a:spcPct val="100000"/>
              </a:lnSpc>
              <a:spcBef>
                <a:spcPts val="600"/>
              </a:spcBef>
              <a:spcAft>
                <a:spcPts val="600"/>
              </a:spcAft>
              <a:buClrTx/>
              <a:buSzTx/>
              <a:buFont typeface="Arial" charset="0"/>
              <a:buChar char="•"/>
              <a:tabLst/>
              <a:defRPr/>
            </a:pPr>
            <a:r>
              <a:rPr kumimoji="0" lang="en-US" sz="1800" b="0" i="0" u="none" strike="noStrike" kern="1200" cap="none" spc="0" normalizeH="0" baseline="0" noProof="0" dirty="0">
                <a:ln>
                  <a:noFill/>
                </a:ln>
                <a:solidFill>
                  <a:srgbClr val="2F2F2F"/>
                </a:solidFill>
                <a:effectLst/>
                <a:uLnTx/>
                <a:uFillTx/>
                <a:latin typeface="Calibri" charset="0"/>
                <a:ea typeface="Calibri" charset="0"/>
                <a:cs typeface="Calibri" charset="0"/>
              </a:rPr>
              <a:t>Custom support agreements are not available</a:t>
            </a:r>
          </a:p>
          <a:p>
            <a:pPr marL="342900" marR="0" lvl="0" indent="-342900" algn="l" defTabSz="914400" rtl="0" eaLnBrk="1" fontAlgn="auto" latinLnBrk="0" hangingPunct="1">
              <a:lnSpc>
                <a:spcPct val="100000"/>
              </a:lnSpc>
              <a:spcBef>
                <a:spcPts val="600"/>
              </a:spcBef>
              <a:spcAft>
                <a:spcPts val="600"/>
              </a:spcAft>
              <a:buClrTx/>
              <a:buSzTx/>
              <a:buFont typeface="Arial" charset="0"/>
              <a:buChar char="•"/>
              <a:tabLst/>
              <a:defRPr/>
            </a:pPr>
            <a:r>
              <a:rPr kumimoji="0" lang="en-US" sz="1800" b="0" i="0" u="none" strike="noStrike" kern="1200" cap="none" spc="0" normalizeH="0" baseline="0" noProof="0" dirty="0">
                <a:ln>
                  <a:noFill/>
                </a:ln>
                <a:solidFill>
                  <a:srgbClr val="2F2F2F"/>
                </a:solidFill>
                <a:effectLst/>
                <a:uLnTx/>
                <a:uFillTx/>
                <a:latin typeface="Calibri" charset="0"/>
                <a:ea typeface="Calibri" charset="0"/>
                <a:cs typeface="Calibri" charset="0"/>
              </a:rPr>
              <a:t>Outlook 2007 clients using Office 365 will not be supported*</a:t>
            </a:r>
          </a:p>
        </p:txBody>
      </p:sp>
      <p:sp>
        <p:nvSpPr>
          <p:cNvPr id="15" name="Content Placeholder 2"/>
          <p:cNvSpPr txBox="1">
            <a:spLocks/>
          </p:cNvSpPr>
          <p:nvPr/>
        </p:nvSpPr>
        <p:spPr>
          <a:xfrm>
            <a:off x="5644765" y="1572767"/>
            <a:ext cx="6144090" cy="604483"/>
          </a:xfrm>
          <a:prstGeom prst="rect">
            <a:avLst/>
          </a:prstGeom>
        </p:spPr>
        <p:txBody>
          <a:bodyPr vert="horz" lIns="0" tIns="45720" rIns="91440" bIns="45720" rtlCol="0">
            <a:no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solidFill>
                  <a:schemeClr val="accent5">
                    <a:lumMod val="75000"/>
                  </a:schemeClr>
                </a:soli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solidFill>
                  <a:schemeClr val="accent5">
                    <a:lumMod val="75000"/>
                  </a:schemeClr>
                </a:solidFill>
                <a:latin typeface="+mj-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800" kern="1200" spc="0" baseline="0">
                <a:solidFill>
                  <a:schemeClr val="accent5">
                    <a:lumMod val="75000"/>
                  </a:schemeClr>
                </a:solidFill>
                <a:latin typeface="Segoe UI Semilight" panose="020B0402040204020203" pitchFamily="34" charset="0"/>
                <a:ea typeface="+mn-ea"/>
                <a:cs typeface="Segoe UI Semilight" panose="020B0402040204020203" pitchFamily="34" charset="0"/>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accent5">
                    <a:lumMod val="75000"/>
                  </a:schemeClr>
                </a:solidFill>
                <a:latin typeface="Segoe UI Semibold" panose="020B0702040204020203" pitchFamily="34" charset="0"/>
                <a:ea typeface="+mn-ea"/>
                <a:cs typeface="Segoe UI Semibold" panose="020B0702040204020203" pitchFamily="34" charset="0"/>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solidFill>
                  <a:schemeClr val="accent5">
                    <a:lumMod val="75000"/>
                  </a:schemeClr>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14367" rtl="0" eaLnBrk="1" fontAlgn="ctr" latinLnBrk="0" hangingPunct="1">
              <a:lnSpc>
                <a:spcPct val="90000"/>
              </a:lnSpc>
              <a:spcBef>
                <a:spcPts val="1200"/>
              </a:spcBef>
              <a:spcAft>
                <a:spcPts val="1200"/>
              </a:spcAft>
              <a:buClrTx/>
              <a:buSzPct val="90000"/>
              <a:buFont typeface="Arial" pitchFamily="34" charset="0"/>
              <a:buNone/>
              <a:tabLst/>
              <a:defRPr/>
            </a:pPr>
            <a:r>
              <a:rPr kumimoji="0" lang="en-US" sz="3200" b="0" i="0" u="none" strike="noStrike" kern="1200" cap="none" spc="0" normalizeH="0" baseline="0" noProof="0" dirty="0">
                <a:ln>
                  <a:noFill/>
                </a:ln>
                <a:solidFill>
                  <a:srgbClr val="D83B01"/>
                </a:solidFill>
                <a:effectLst/>
                <a:uLnTx/>
                <a:uFillTx/>
                <a:latin typeface="Calibri Light" panose="020F0302020204030204"/>
                <a:ea typeface="Segoe UI Light" charset="0"/>
                <a:cs typeface="Segoe UI Light" charset="0"/>
              </a:rPr>
              <a:t>What is the risk to your business?</a:t>
            </a:r>
          </a:p>
          <a:p>
            <a:pPr marL="336145" marR="0" lvl="0" indent="-336145" algn="l" defTabSz="914367" rtl="0" eaLnBrk="1" fontAlgn="ctr" latinLnBrk="0" hangingPunct="1">
              <a:lnSpc>
                <a:spcPct val="90000"/>
              </a:lnSpc>
              <a:spcBef>
                <a:spcPct val="20000"/>
              </a:spcBef>
              <a:spcAft>
                <a:spcPts val="0"/>
              </a:spcAft>
              <a:buClrTx/>
              <a:buSzPct val="90000"/>
              <a:buFont typeface="Arial" pitchFamily="34" charset="0"/>
              <a:buChar char="•"/>
              <a:tabLst/>
              <a:defRPr/>
            </a:pPr>
            <a:endParaRPr kumimoji="0" lang="en-US" sz="4000" b="0" i="0" u="none" strike="noStrike" kern="1200" cap="none" spc="0" normalizeH="0" baseline="0" noProof="0" dirty="0">
              <a:ln>
                <a:noFill/>
              </a:ln>
              <a:solidFill>
                <a:srgbClr val="D83B01"/>
              </a:solidFill>
              <a:effectLst/>
              <a:uLnTx/>
              <a:uFillTx/>
              <a:latin typeface="Calibri Light" panose="020F0302020204030204"/>
              <a:ea typeface="Segoe UI Light" charset="0"/>
              <a:cs typeface="Segoe UI Light" charset="0"/>
            </a:endParaRPr>
          </a:p>
        </p:txBody>
      </p:sp>
      <p:sp>
        <p:nvSpPr>
          <p:cNvPr id="16" name="Title 1"/>
          <p:cNvSpPr txBox="1">
            <a:spLocks/>
          </p:cNvSpPr>
          <p:nvPr/>
        </p:nvSpPr>
        <p:spPr>
          <a:xfrm>
            <a:off x="488877" y="0"/>
            <a:ext cx="4008760" cy="6858000"/>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Light" panose="020F0302020204030204"/>
                <a:ea typeface="Segoe UI Light" charset="0"/>
                <a:cs typeface="Segoe UI Light" charset="0"/>
              </a:rPr>
              <a:t>How will this impact your</a:t>
            </a:r>
            <a:br>
              <a:rPr kumimoji="0" lang="en-US" sz="6000" b="0" i="0" u="none" strike="noStrike" kern="1200" cap="none" spc="0" normalizeH="0" baseline="0" noProof="0" dirty="0">
                <a:ln>
                  <a:noFill/>
                </a:ln>
                <a:solidFill>
                  <a:prstClr val="white"/>
                </a:solidFill>
                <a:effectLst/>
                <a:uLnTx/>
                <a:uFillTx/>
                <a:latin typeface="Calibri Light" panose="020F0302020204030204"/>
                <a:ea typeface="Segoe UI Light" charset="0"/>
                <a:cs typeface="Segoe UI Light" charset="0"/>
              </a:rPr>
            </a:br>
            <a:r>
              <a:rPr kumimoji="0" lang="en-US" sz="6000" b="0" i="0" u="none" strike="noStrike" kern="1200" cap="none" spc="0" normalizeH="0" baseline="0" noProof="0" dirty="0">
                <a:ln>
                  <a:noFill/>
                </a:ln>
                <a:solidFill>
                  <a:prstClr val="white"/>
                </a:solidFill>
                <a:effectLst/>
                <a:uLnTx/>
                <a:uFillTx/>
                <a:latin typeface="Calibri Light" panose="020F0302020204030204"/>
                <a:ea typeface="Segoe UI Light" charset="0"/>
                <a:cs typeface="Segoe UI Light" charset="0"/>
              </a:rPr>
              <a:t>day-to-day operations?</a:t>
            </a:r>
          </a:p>
        </p:txBody>
      </p:sp>
      <p:sp>
        <p:nvSpPr>
          <p:cNvPr id="6" name="Rectangle 5">
            <a:extLst>
              <a:ext uri="{FF2B5EF4-FFF2-40B4-BE49-F238E27FC236}">
                <a16:creationId xmlns:a16="http://schemas.microsoft.com/office/drawing/2014/main" id="{D57B5444-D716-4960-BDB4-EA2EF0DA835A}"/>
              </a:ext>
            </a:extLst>
          </p:cNvPr>
          <p:cNvSpPr/>
          <p:nvPr/>
        </p:nvSpPr>
        <p:spPr>
          <a:xfrm>
            <a:off x="5978606" y="6434557"/>
            <a:ext cx="543664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63636"/>
                </a:solidFill>
                <a:effectLst/>
                <a:uLnTx/>
                <a:uFillTx/>
                <a:latin typeface="Segoe UI Light" panose="020B0502040204020203" pitchFamily="34" charset="0"/>
                <a:ea typeface="Calibri" panose="020F0502020204030204" pitchFamily="34" charset="0"/>
                <a:cs typeface="+mn-cs"/>
              </a:rPr>
              <a:t>*As of October 31, 2017, Outlook 2007 clients using Office 365 will not be able to receive support. </a:t>
            </a:r>
            <a:r>
              <a:rPr kumimoji="0" lang="en-US" sz="800" b="0" i="1"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For more information, see </a:t>
            </a:r>
            <a:r>
              <a:rPr kumimoji="0" lang="en-US" sz="800" b="0" i="1" u="sng"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hlinkClick r:id="rId3"/>
              </a:rPr>
              <a:t>RPC over HTTP deprecated in Office 365 on October 31, 2017</a:t>
            </a:r>
            <a:endParaRPr kumimoji="0" lang="en-US" sz="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p:txBody>
      </p:sp>
    </p:spTree>
    <p:extLst>
      <p:ext uri="{BB962C8B-B14F-4D97-AF65-F5344CB8AC3E}">
        <p14:creationId xmlns:p14="http://schemas.microsoft.com/office/powerpoint/2010/main" val="1788899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path" presetSubtype="0" decel="100000" fill="hold" grpId="1" nodeType="withEffect">
                                  <p:stCondLst>
                                    <p:cond delay="0"/>
                                  </p:stCondLst>
                                  <p:childTnLst>
                                    <p:animMotion origin="layout" path="M -2.91667E-6 0.04537 L -2.91667E-6 7.40741E-7 " pathEditMode="relative" rAng="0" ptsTypes="AA">
                                      <p:cBhvr>
                                        <p:cTn id="9" dur="1000" fill="hold"/>
                                        <p:tgtEl>
                                          <p:spTgt spid="16"/>
                                        </p:tgtEl>
                                        <p:attrNameLst>
                                          <p:attrName>ppt_x</p:attrName>
                                          <p:attrName>ppt_y</p:attrName>
                                        </p:attrNameLst>
                                      </p:cBhvr>
                                      <p:rCtr x="0" y="-2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1445906" y="2054064"/>
            <a:ext cx="3476021" cy="4387468"/>
          </a:xfrm>
          <a:prstGeom prst="rect">
            <a:avLst/>
          </a:prstGeom>
          <a:solidFill>
            <a:schemeClr val="tx2">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6E6E6"/>
              </a:solidFill>
              <a:effectLst/>
              <a:uLnTx/>
              <a:uFillTx/>
              <a:latin typeface="Calibri" panose="020F0502020204030204"/>
              <a:ea typeface="Segoe UI" pitchFamily="34" charset="0"/>
              <a:cs typeface="Segoe UI" pitchFamily="34" charset="0"/>
            </a:endParaRPr>
          </a:p>
        </p:txBody>
      </p:sp>
      <p:sp>
        <p:nvSpPr>
          <p:cNvPr id="64" name="Rectangle 63"/>
          <p:cNvSpPr/>
          <p:nvPr/>
        </p:nvSpPr>
        <p:spPr bwMode="auto">
          <a:xfrm>
            <a:off x="1444858" y="5558192"/>
            <a:ext cx="3473503" cy="875248"/>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D2D2D2"/>
              </a:solidFill>
              <a:effectLst/>
              <a:uLnTx/>
              <a:uFillTx/>
              <a:latin typeface="Calibri" panose="020F0502020204030204"/>
              <a:ea typeface="Segoe UI" pitchFamily="34" charset="0"/>
              <a:cs typeface="Segoe UI" pitchFamily="34" charset="0"/>
            </a:endParaRPr>
          </a:p>
        </p:txBody>
      </p:sp>
      <p:sp>
        <p:nvSpPr>
          <p:cNvPr id="47" name="TextBox 81"/>
          <p:cNvSpPr txBox="1"/>
          <p:nvPr/>
        </p:nvSpPr>
        <p:spPr>
          <a:xfrm>
            <a:off x="1528181" y="5695734"/>
            <a:ext cx="2760279" cy="600164"/>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200" b="1" i="0" u="none" strike="noStrike" kern="1200" cap="none" spc="0" normalizeH="0" baseline="0" noProof="0">
                <a:ln>
                  <a:noFill/>
                </a:ln>
                <a:solidFill>
                  <a:srgbClr val="2F2F2F"/>
                </a:solidFill>
                <a:effectLst/>
                <a:uLnTx/>
                <a:uFillTx/>
                <a:latin typeface="Calibri" charset="0"/>
                <a:ea typeface="Calibri" charset="0"/>
                <a:cs typeface="Calibri" charset="0"/>
              </a:rPr>
              <a:t>Trust</a:t>
            </a:r>
          </a:p>
        </p:txBody>
      </p:sp>
      <p:sp>
        <p:nvSpPr>
          <p:cNvPr id="63" name="Rectangle 62"/>
          <p:cNvSpPr/>
          <p:nvPr/>
        </p:nvSpPr>
        <p:spPr bwMode="auto">
          <a:xfrm>
            <a:off x="1444858" y="3743387"/>
            <a:ext cx="3473503" cy="875248"/>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D2D2D2"/>
              </a:solidFill>
              <a:effectLst/>
              <a:uLnTx/>
              <a:uFillTx/>
              <a:latin typeface="Calibri" panose="020F0502020204030204"/>
              <a:ea typeface="Segoe UI" pitchFamily="34" charset="0"/>
              <a:cs typeface="Segoe UI" pitchFamily="34" charset="0"/>
            </a:endParaRPr>
          </a:p>
        </p:txBody>
      </p:sp>
      <p:sp>
        <p:nvSpPr>
          <p:cNvPr id="117" name="Rectangle 116"/>
          <p:cNvSpPr/>
          <p:nvPr/>
        </p:nvSpPr>
        <p:spPr bwMode="auto">
          <a:xfrm>
            <a:off x="1444858" y="1948471"/>
            <a:ext cx="3473503" cy="875248"/>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D2D2D2"/>
              </a:solidFill>
              <a:effectLst/>
              <a:uLnTx/>
              <a:uFillTx/>
              <a:latin typeface="Calibri" panose="020F0502020204030204"/>
              <a:ea typeface="Segoe UI" pitchFamily="34" charset="0"/>
              <a:cs typeface="Segoe UI" pitchFamily="34" charset="0"/>
            </a:endParaRPr>
          </a:p>
        </p:txBody>
      </p:sp>
      <p:sp>
        <p:nvSpPr>
          <p:cNvPr id="116" name="Rectangle 115"/>
          <p:cNvSpPr/>
          <p:nvPr/>
        </p:nvSpPr>
        <p:spPr bwMode="auto">
          <a:xfrm>
            <a:off x="7839848" y="1301687"/>
            <a:ext cx="4352152" cy="638813"/>
          </a:xfrm>
          <a:prstGeom prst="rect">
            <a:avLst/>
          </a:prstGeom>
          <a:solidFill>
            <a:srgbClr val="D83B01">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115" name="Rectangle 114"/>
          <p:cNvSpPr/>
          <p:nvPr/>
        </p:nvSpPr>
        <p:spPr bwMode="auto">
          <a:xfrm>
            <a:off x="4886482" y="1301687"/>
            <a:ext cx="2955640" cy="638813"/>
          </a:xfrm>
          <a:prstGeom prst="rect">
            <a:avLst/>
          </a:prstGeom>
          <a:solidFill>
            <a:srgbClr val="2F2F2F">
              <a:alpha val="74902"/>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F2F2F"/>
              </a:solidFill>
              <a:effectLst/>
              <a:uLnTx/>
              <a:uFillTx/>
              <a:latin typeface="Calibri" panose="020F0502020204030204"/>
              <a:ea typeface="Segoe UI" pitchFamily="34" charset="0"/>
              <a:cs typeface="Segoe UI" pitchFamily="34" charset="0"/>
            </a:endParaRPr>
          </a:p>
        </p:txBody>
      </p:sp>
      <p:sp>
        <p:nvSpPr>
          <p:cNvPr id="43" name="TextBox 69"/>
          <p:cNvSpPr txBox="1"/>
          <p:nvPr/>
        </p:nvSpPr>
        <p:spPr>
          <a:xfrm>
            <a:off x="1528181" y="2111332"/>
            <a:ext cx="2742780" cy="600164"/>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200" b="1" i="0" u="none" strike="noStrike" kern="1200" cap="none" spc="0" normalizeH="0" baseline="0" noProof="0" dirty="0">
                <a:ln>
                  <a:noFill/>
                </a:ln>
                <a:solidFill>
                  <a:srgbClr val="2F2F2F"/>
                </a:solidFill>
                <a:effectLst/>
                <a:uLnTx/>
                <a:uFillTx/>
                <a:latin typeface="Calibri" charset="0"/>
                <a:ea typeface="Calibri" charset="0"/>
                <a:cs typeface="Calibri" charset="0"/>
              </a:rPr>
              <a:t>Built for teamwork</a:t>
            </a:r>
          </a:p>
        </p:txBody>
      </p:sp>
      <p:sp>
        <p:nvSpPr>
          <p:cNvPr id="44" name="TextBox 72"/>
          <p:cNvSpPr txBox="1"/>
          <p:nvPr/>
        </p:nvSpPr>
        <p:spPr>
          <a:xfrm>
            <a:off x="1528181" y="3013122"/>
            <a:ext cx="2760279" cy="600164"/>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200" b="1" i="0" u="none" strike="noStrike" kern="1200" cap="none" spc="0" normalizeH="0" baseline="0" noProof="0">
                <a:ln>
                  <a:noFill/>
                </a:ln>
                <a:solidFill>
                  <a:srgbClr val="2F2F2F"/>
                </a:solidFill>
                <a:effectLst/>
                <a:uLnTx/>
                <a:uFillTx/>
                <a:latin typeface="Calibri" charset="0"/>
                <a:ea typeface="Calibri" charset="0"/>
                <a:cs typeface="Calibri" charset="0"/>
              </a:rPr>
              <a:t>Mobile</a:t>
            </a:r>
          </a:p>
        </p:txBody>
      </p:sp>
      <p:sp>
        <p:nvSpPr>
          <p:cNvPr id="46" name="TextBox 80"/>
          <p:cNvSpPr txBox="1"/>
          <p:nvPr/>
        </p:nvSpPr>
        <p:spPr>
          <a:xfrm>
            <a:off x="1528181" y="3901664"/>
            <a:ext cx="3441746" cy="600164"/>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200" b="1" i="0" u="none" strike="noStrike" kern="1200" cap="none" spc="0" normalizeH="0" baseline="0" noProof="0" dirty="0">
                <a:ln>
                  <a:noFill/>
                </a:ln>
                <a:solidFill>
                  <a:srgbClr val="2F2F2F"/>
                </a:solidFill>
                <a:effectLst/>
                <a:uLnTx/>
                <a:uFillTx/>
                <a:latin typeface="Calibri" charset="0"/>
                <a:ea typeface="Calibri" charset="0"/>
                <a:cs typeface="Calibri" charset="0"/>
              </a:rPr>
              <a:t>Maximum Productivity</a:t>
            </a:r>
          </a:p>
        </p:txBody>
      </p:sp>
      <p:sp>
        <p:nvSpPr>
          <p:cNvPr id="65" name="TextBox 69"/>
          <p:cNvSpPr txBox="1"/>
          <p:nvPr/>
        </p:nvSpPr>
        <p:spPr>
          <a:xfrm>
            <a:off x="5011899" y="1329216"/>
            <a:ext cx="1305772" cy="627864"/>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a:ln>
                  <a:noFill/>
                </a:ln>
                <a:solidFill>
                  <a:srgbClr val="E7E6E6"/>
                </a:solidFill>
                <a:effectLst/>
                <a:uLnTx/>
                <a:uFillTx/>
                <a:latin typeface="Calibri" charset="0"/>
                <a:ea typeface="Calibri" charset="0"/>
                <a:cs typeface="Calibri" charset="0"/>
              </a:rPr>
              <a:t>2007</a:t>
            </a:r>
          </a:p>
        </p:txBody>
      </p:sp>
      <p:sp>
        <p:nvSpPr>
          <p:cNvPr id="66" name="TextBox 69"/>
          <p:cNvSpPr txBox="1"/>
          <p:nvPr/>
        </p:nvSpPr>
        <p:spPr>
          <a:xfrm>
            <a:off x="7927291" y="1320940"/>
            <a:ext cx="2742780" cy="627864"/>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E7E6E6"/>
                </a:solidFill>
                <a:effectLst/>
                <a:uLnTx/>
                <a:uFillTx/>
                <a:latin typeface="Calibri" charset="0"/>
                <a:ea typeface="Calibri" charset="0"/>
                <a:cs typeface="Calibri" charset="0"/>
              </a:rPr>
              <a:t>2017</a:t>
            </a:r>
          </a:p>
        </p:txBody>
      </p:sp>
      <p:sp>
        <p:nvSpPr>
          <p:cNvPr id="72" name="Rectangle 71"/>
          <p:cNvSpPr/>
          <p:nvPr/>
        </p:nvSpPr>
        <p:spPr bwMode="auto">
          <a:xfrm>
            <a:off x="4886481" y="1940527"/>
            <a:ext cx="2962800" cy="900000"/>
          </a:xfrm>
          <a:prstGeom prst="rect">
            <a:avLst/>
          </a:prstGeom>
          <a:solidFill>
            <a:srgbClr val="2F2F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Calibri" panose="020F0502020204030204"/>
              <a:ea typeface="Segoe UI" pitchFamily="34" charset="0"/>
              <a:cs typeface="Segoe UI" pitchFamily="34" charset="0"/>
            </a:endParaRPr>
          </a:p>
        </p:txBody>
      </p:sp>
      <p:sp>
        <p:nvSpPr>
          <p:cNvPr id="95" name="Rectangle 94"/>
          <p:cNvSpPr/>
          <p:nvPr/>
        </p:nvSpPr>
        <p:spPr bwMode="auto">
          <a:xfrm>
            <a:off x="4886481" y="2840298"/>
            <a:ext cx="2959200" cy="900000"/>
          </a:xfrm>
          <a:prstGeom prst="rect">
            <a:avLst/>
          </a:prstGeom>
          <a:solidFill>
            <a:srgbClr val="2F2F2F">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700" b="0" i="0" u="none" strike="noStrike" kern="1200" cap="none" spc="0" normalizeH="0" baseline="0" noProof="0">
              <a:ln>
                <a:noFill/>
              </a:ln>
              <a:solidFill>
                <a:srgbClr val="2F2F2F"/>
              </a:solidFill>
              <a:effectLst/>
              <a:uLnTx/>
              <a:uFillTx/>
              <a:latin typeface="Calibri" panose="020F0502020204030204"/>
              <a:ea typeface="Segoe UI" pitchFamily="34" charset="0"/>
              <a:cs typeface="Segoe UI" pitchFamily="34" charset="0"/>
            </a:endParaRPr>
          </a:p>
        </p:txBody>
      </p:sp>
      <p:sp>
        <p:nvSpPr>
          <p:cNvPr id="99" name="Rectangle 98"/>
          <p:cNvSpPr/>
          <p:nvPr/>
        </p:nvSpPr>
        <p:spPr bwMode="auto">
          <a:xfrm>
            <a:off x="7839848" y="1940527"/>
            <a:ext cx="4352400" cy="900000"/>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700"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100" name="Rectangle 99"/>
          <p:cNvSpPr/>
          <p:nvPr/>
        </p:nvSpPr>
        <p:spPr bwMode="auto">
          <a:xfrm>
            <a:off x="7839848" y="2840298"/>
            <a:ext cx="4352400" cy="900000"/>
          </a:xfrm>
          <a:prstGeom prst="rect">
            <a:avLst/>
          </a:prstGeom>
          <a:solidFill>
            <a:srgbClr val="D83B01">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700"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79" name="TextBox 87"/>
          <p:cNvSpPr txBox="1"/>
          <p:nvPr/>
        </p:nvSpPr>
        <p:spPr>
          <a:xfrm>
            <a:off x="7964740" y="1993825"/>
            <a:ext cx="4227259" cy="843308"/>
          </a:xfrm>
          <a:prstGeom prst="rect">
            <a:avLst/>
          </a:prstGeom>
          <a:noFill/>
        </p:spPr>
        <p:txBody>
          <a:bodyPr wrap="square" lIns="182880" tIns="146304" rIns="182880" bIns="146304" rtlCol="0" anchor="ctr">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700" b="1" i="0" u="none" strike="noStrike" kern="1200" cap="none" spc="0" normalizeH="0" baseline="0" noProof="0" dirty="0">
                <a:ln>
                  <a:noFill/>
                </a:ln>
                <a:solidFill>
                  <a:srgbClr val="E7E6E6"/>
                </a:solidFill>
                <a:effectLst/>
                <a:uLnTx/>
                <a:uFillTx/>
                <a:latin typeface="Calibri" charset="0"/>
                <a:ea typeface="Calibri" charset="0"/>
                <a:cs typeface="Calibri" charset="0"/>
              </a:rPr>
              <a:t>Real-time co-authoring</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700" b="1" i="0" u="none" strike="noStrike" kern="1200" cap="none" spc="0" normalizeH="0" baseline="0" noProof="0" dirty="0">
                <a:ln>
                  <a:noFill/>
                </a:ln>
                <a:solidFill>
                  <a:srgbClr val="E7E6E6"/>
                </a:solidFill>
                <a:effectLst/>
                <a:uLnTx/>
                <a:uFillTx/>
                <a:latin typeface="Calibri" charset="0"/>
                <a:ea typeface="Calibri" charset="0"/>
                <a:cs typeface="Calibri" charset="0"/>
              </a:rPr>
              <a:t>Instantly meet with voice, video and chat</a:t>
            </a:r>
          </a:p>
        </p:txBody>
      </p:sp>
      <p:sp>
        <p:nvSpPr>
          <p:cNvPr id="73" name="TextBox 88"/>
          <p:cNvSpPr txBox="1"/>
          <p:nvPr/>
        </p:nvSpPr>
        <p:spPr>
          <a:xfrm>
            <a:off x="4950599" y="1996580"/>
            <a:ext cx="2059802" cy="794064"/>
          </a:xfrm>
          <a:prstGeom prst="rect">
            <a:avLst/>
          </a:prstGeom>
          <a:noFill/>
          <a:effectLst>
            <a:outerShdw blurRad="1257300" dist="38100" dir="1800000" sx="193000" sy="193000" algn="tl" rotWithShape="0">
              <a:schemeClr val="tx1"/>
            </a:outerShdw>
          </a:effectLst>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700" b="1" i="0" u="none" strike="noStrike" kern="1200" cap="none" spc="0" normalizeH="0" baseline="0" noProof="0" dirty="0">
                <a:ln>
                  <a:noFill/>
                </a:ln>
                <a:solidFill>
                  <a:srgbClr val="E7E6E6"/>
                </a:solidFill>
                <a:effectLst/>
                <a:uLnTx/>
                <a:uFillTx/>
                <a:latin typeface="Calibri" charset="0"/>
                <a:ea typeface="Calibri" charset="0"/>
                <a:cs typeface="Calibri" charset="0"/>
              </a:rPr>
              <a:t>Share files and manage workflow </a:t>
            </a:r>
          </a:p>
        </p:txBody>
      </p:sp>
      <p:sp>
        <p:nvSpPr>
          <p:cNvPr id="88" name="TextBox 94"/>
          <p:cNvSpPr txBox="1"/>
          <p:nvPr/>
        </p:nvSpPr>
        <p:spPr>
          <a:xfrm>
            <a:off x="4950598" y="3072075"/>
            <a:ext cx="2860578" cy="544765"/>
          </a:xfrm>
          <a:prstGeom prst="rect">
            <a:avLst/>
          </a:prstGeom>
          <a:noFill/>
          <a:effectLst>
            <a:outerShdw blurRad="1257300" dist="38100" dir="1800000" sx="193000" sy="193000" algn="tl" rotWithShape="0">
              <a:schemeClr val="tx1"/>
            </a:outerShdw>
          </a:effectLst>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700" b="1" i="0" u="none" strike="noStrike" kern="1200" cap="none" spc="0" normalizeH="0" baseline="0" noProof="0" dirty="0">
                <a:ln>
                  <a:noFill/>
                </a:ln>
                <a:solidFill>
                  <a:srgbClr val="E7E6E6"/>
                </a:solidFill>
                <a:effectLst/>
                <a:uLnTx/>
                <a:uFillTx/>
                <a:latin typeface="Calibri" charset="0"/>
                <a:ea typeface="Calibri" charset="0"/>
                <a:cs typeface="Calibri" charset="0"/>
              </a:rPr>
              <a:t>Flip phones, laptops </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387" y="5638732"/>
            <a:ext cx="463504" cy="609870"/>
          </a:xfrm>
          <a:prstGeom prst="rect">
            <a:avLst/>
          </a:prstGeom>
        </p:spPr>
      </p:pic>
      <p:sp>
        <p:nvSpPr>
          <p:cNvPr id="35" name="Title 1"/>
          <p:cNvSpPr txBox="1">
            <a:spLocks/>
          </p:cNvSpPr>
          <p:nvPr/>
        </p:nvSpPr>
        <p:spPr>
          <a:xfrm>
            <a:off x="432903" y="200350"/>
            <a:ext cx="11573567" cy="678068"/>
          </a:xfrm>
          <a:prstGeom prst="rect">
            <a:avLst/>
          </a:prstGeom>
          <a:noFill/>
        </p:spPr>
        <p:txBody>
          <a:bodyPr lIns="0" tIns="0" rIns="0" bIns="0"/>
          <a:lstStyle>
            <a:lvl1pPr algn="l" defTabSz="914180" rtl="0" eaLnBrk="1" latinLnBrk="0" hangingPunct="1">
              <a:lnSpc>
                <a:spcPct val="90000"/>
              </a:lnSpc>
              <a:spcBef>
                <a:spcPct val="0"/>
              </a:spcBef>
              <a:buNone/>
              <a:defRPr lang="en-US" sz="5500" b="0" kern="1200" cap="none" spc="-98" baseline="0">
                <a:ln w="3175">
                  <a:noFill/>
                </a:ln>
                <a:solidFill>
                  <a:schemeClr val="tx1">
                    <a:lumMod val="75000"/>
                  </a:schemeClr>
                </a:solidFill>
                <a:effectLst/>
                <a:latin typeface="+mj-lt"/>
                <a:ea typeface="+mn-ea"/>
                <a:cs typeface="Segoe UI" pitchFamily="34" charset="0"/>
              </a:defRPr>
            </a:lvl1pPr>
          </a:lstStyle>
          <a:p>
            <a:pPr marL="0" marR="0" lvl="0" indent="0" algn="l" defTabSz="914180" rtl="0" eaLnBrk="1" fontAlgn="auto" latinLnBrk="0" hangingPunct="1">
              <a:lnSpc>
                <a:spcPct val="100000"/>
              </a:lnSpc>
              <a:spcBef>
                <a:spcPct val="0"/>
              </a:spcBef>
              <a:spcAft>
                <a:spcPts val="0"/>
              </a:spcAft>
              <a:buClrTx/>
              <a:buSzTx/>
              <a:buFontTx/>
              <a:buNone/>
              <a:tabLst/>
              <a:defRPr/>
            </a:pPr>
            <a:r>
              <a:rPr kumimoji="0" lang="en-US" altLang="en-US" sz="3400" b="0" i="0" u="none" strike="noStrike" kern="1200" cap="none" spc="0" normalizeH="0" baseline="0" noProof="0" dirty="0">
                <a:ln w="3175">
                  <a:noFill/>
                </a:ln>
                <a:solidFill>
                  <a:srgbClr val="D83B01"/>
                </a:solidFill>
                <a:effectLst/>
                <a:uLnTx/>
                <a:uFillTx/>
                <a:latin typeface="Calibri Light" panose="020F0302020204030204"/>
                <a:ea typeface="Segoe UI Light" charset="0"/>
                <a:cs typeface="Segoe UI Light" charset="0"/>
              </a:rPr>
              <a:t>The evolution of Office: Then vs now</a:t>
            </a:r>
          </a:p>
        </p:txBody>
      </p:sp>
      <p:sp>
        <p:nvSpPr>
          <p:cNvPr id="38" name="Rectangle 37"/>
          <p:cNvSpPr/>
          <p:nvPr/>
        </p:nvSpPr>
        <p:spPr bwMode="auto">
          <a:xfrm>
            <a:off x="4886481" y="3740298"/>
            <a:ext cx="2962800" cy="900000"/>
          </a:xfrm>
          <a:prstGeom prst="rect">
            <a:avLst/>
          </a:prstGeom>
          <a:solidFill>
            <a:srgbClr val="2F2F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Calibri" panose="020F0502020204030204"/>
              <a:ea typeface="Segoe UI" pitchFamily="34" charset="0"/>
              <a:cs typeface="Segoe UI" pitchFamily="34" charset="0"/>
            </a:endParaRPr>
          </a:p>
        </p:txBody>
      </p:sp>
      <p:sp>
        <p:nvSpPr>
          <p:cNvPr id="40" name="Rectangle 39"/>
          <p:cNvSpPr/>
          <p:nvPr/>
        </p:nvSpPr>
        <p:spPr bwMode="auto">
          <a:xfrm>
            <a:off x="7839848" y="3740298"/>
            <a:ext cx="4352400" cy="900000"/>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700"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42" name="TextBox 88"/>
          <p:cNvSpPr txBox="1"/>
          <p:nvPr/>
        </p:nvSpPr>
        <p:spPr>
          <a:xfrm>
            <a:off x="4950598" y="3976915"/>
            <a:ext cx="2673474" cy="544765"/>
          </a:xfrm>
          <a:prstGeom prst="rect">
            <a:avLst/>
          </a:prstGeom>
          <a:noFill/>
          <a:effectLst>
            <a:outerShdw blurRad="1257300" dist="38100" dir="1800000" sx="193000" sy="193000" algn="tl" rotWithShape="0">
              <a:schemeClr val="tx1"/>
            </a:outerShdw>
          </a:effectLst>
        </p:spPr>
        <p:txBody>
          <a:bodyPr wrap="square" lIns="182880" tIns="146304" rIns="182880" bIns="146304" rtlCol="0" anchor="ctr">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700" b="1" i="0" u="none" strike="noStrike" kern="1200" cap="none" spc="0" normalizeH="0" baseline="0" noProof="0" dirty="0">
                <a:ln>
                  <a:noFill/>
                </a:ln>
                <a:solidFill>
                  <a:srgbClr val="E7E6E6"/>
                </a:solidFill>
                <a:effectLst/>
                <a:uLnTx/>
                <a:uFillTx/>
                <a:latin typeface="Calibri" charset="0"/>
                <a:ea typeface="Calibri" charset="0"/>
                <a:cs typeface="Calibri" charset="0"/>
              </a:rPr>
              <a:t>Standard Features</a:t>
            </a:r>
          </a:p>
        </p:txBody>
      </p:sp>
      <p:sp>
        <p:nvSpPr>
          <p:cNvPr id="55" name="Rectangle 54"/>
          <p:cNvSpPr/>
          <p:nvPr/>
        </p:nvSpPr>
        <p:spPr bwMode="auto">
          <a:xfrm>
            <a:off x="4886481" y="4633440"/>
            <a:ext cx="2959200" cy="900000"/>
          </a:xfrm>
          <a:prstGeom prst="rect">
            <a:avLst/>
          </a:prstGeom>
          <a:solidFill>
            <a:srgbClr val="2F2F2F">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700" b="0" i="0" u="none" strike="noStrike" kern="1200" cap="none" spc="0" normalizeH="0" baseline="0" noProof="0">
              <a:ln>
                <a:noFill/>
              </a:ln>
              <a:solidFill>
                <a:srgbClr val="2F2F2F"/>
              </a:solidFill>
              <a:effectLst/>
              <a:uLnTx/>
              <a:uFillTx/>
              <a:latin typeface="Calibri" panose="020F0502020204030204"/>
              <a:ea typeface="Segoe UI" pitchFamily="34" charset="0"/>
              <a:cs typeface="Segoe UI" pitchFamily="34" charset="0"/>
            </a:endParaRPr>
          </a:p>
        </p:txBody>
      </p:sp>
      <p:sp>
        <p:nvSpPr>
          <p:cNvPr id="56" name="Rectangle 55"/>
          <p:cNvSpPr/>
          <p:nvPr/>
        </p:nvSpPr>
        <p:spPr bwMode="auto">
          <a:xfrm>
            <a:off x="7839848" y="4633440"/>
            <a:ext cx="4352400" cy="900000"/>
          </a:xfrm>
          <a:prstGeom prst="rect">
            <a:avLst/>
          </a:prstGeom>
          <a:solidFill>
            <a:srgbClr val="D83B01">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700"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58" name="TextBox 94"/>
          <p:cNvSpPr txBox="1"/>
          <p:nvPr/>
        </p:nvSpPr>
        <p:spPr>
          <a:xfrm>
            <a:off x="4950598" y="4804524"/>
            <a:ext cx="2860578" cy="544765"/>
          </a:xfrm>
          <a:prstGeom prst="rect">
            <a:avLst/>
          </a:prstGeom>
          <a:noFill/>
          <a:effectLst>
            <a:outerShdw blurRad="1257300" dist="38100" dir="1800000" sx="193000" sy="193000" algn="tl" rotWithShape="0">
              <a:schemeClr val="tx1"/>
            </a:outerShdw>
          </a:effectLst>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700" b="1" i="0" u="none" strike="noStrike" kern="1200" cap="none" spc="0" normalizeH="0" baseline="0" noProof="0" dirty="0">
                <a:ln>
                  <a:noFill/>
                </a:ln>
                <a:solidFill>
                  <a:srgbClr val="E7E6E6"/>
                </a:solidFill>
                <a:effectLst/>
                <a:uLnTx/>
                <a:uFillTx/>
                <a:latin typeface="Calibri" charset="0"/>
                <a:ea typeface="Calibri" charset="0"/>
                <a:cs typeface="Calibri" charset="0"/>
              </a:rPr>
              <a:t>Business Intelligence </a:t>
            </a:r>
          </a:p>
        </p:txBody>
      </p:sp>
      <p:sp>
        <p:nvSpPr>
          <p:cNvPr id="59" name="Rectangle 58"/>
          <p:cNvSpPr/>
          <p:nvPr/>
        </p:nvSpPr>
        <p:spPr bwMode="auto">
          <a:xfrm>
            <a:off x="4886481" y="5533440"/>
            <a:ext cx="2962800" cy="900000"/>
          </a:xfrm>
          <a:prstGeom prst="rect">
            <a:avLst/>
          </a:prstGeom>
          <a:solidFill>
            <a:srgbClr val="2F2F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Calibri" panose="020F0502020204030204"/>
              <a:ea typeface="Segoe UI" pitchFamily="34" charset="0"/>
              <a:cs typeface="Segoe UI" pitchFamily="34" charset="0"/>
            </a:endParaRPr>
          </a:p>
        </p:txBody>
      </p:sp>
      <p:sp>
        <p:nvSpPr>
          <p:cNvPr id="60" name="Rectangle 59"/>
          <p:cNvSpPr/>
          <p:nvPr/>
        </p:nvSpPr>
        <p:spPr bwMode="auto">
          <a:xfrm>
            <a:off x="7839848" y="5533440"/>
            <a:ext cx="4352400" cy="900000"/>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700"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61" name="TextBox 87"/>
          <p:cNvSpPr txBox="1"/>
          <p:nvPr/>
        </p:nvSpPr>
        <p:spPr>
          <a:xfrm>
            <a:off x="7964742" y="5598784"/>
            <a:ext cx="3744228" cy="794064"/>
          </a:xfrm>
          <a:prstGeom prst="rect">
            <a:avLst/>
          </a:prstGeom>
          <a:noFill/>
        </p:spPr>
        <p:txBody>
          <a:bodyPr wrap="square" lIns="182880" tIns="146304" rIns="182880" bIns="146304" rtlCol="0" anchor="ctr">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700" b="1" i="0" u="none" strike="noStrike" kern="1200" cap="none" spc="0" normalizeH="0" baseline="0" noProof="0" dirty="0">
                <a:ln>
                  <a:noFill/>
                </a:ln>
                <a:solidFill>
                  <a:srgbClr val="E7E6E6"/>
                </a:solidFill>
                <a:effectLst/>
                <a:uLnTx/>
                <a:uFillTx/>
                <a:latin typeface="Calibri" charset="0"/>
                <a:ea typeface="Calibri" charset="0"/>
                <a:cs typeface="Calibri" charset="0"/>
              </a:rPr>
              <a:t>Nation states, hacktivism, ISO 27001, ISO 27018, FERPA, UK G-Cloud</a:t>
            </a:r>
          </a:p>
        </p:txBody>
      </p:sp>
      <p:sp>
        <p:nvSpPr>
          <p:cNvPr id="62" name="TextBox 88"/>
          <p:cNvSpPr txBox="1"/>
          <p:nvPr/>
        </p:nvSpPr>
        <p:spPr>
          <a:xfrm>
            <a:off x="4950598" y="5756960"/>
            <a:ext cx="2793737" cy="544765"/>
          </a:xfrm>
          <a:prstGeom prst="rect">
            <a:avLst/>
          </a:prstGeom>
          <a:noFill/>
          <a:effectLst>
            <a:outerShdw blurRad="1257300" dist="38100" dir="1800000" sx="193000" sy="193000" algn="tl" rotWithShape="0">
              <a:schemeClr val="tx1"/>
            </a:outerShdw>
          </a:effectLst>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700" b="1" i="0" u="none" strike="noStrike" kern="1200" cap="none" spc="0" normalizeH="0" baseline="0" noProof="0">
                <a:ln>
                  <a:noFill/>
                </a:ln>
                <a:solidFill>
                  <a:srgbClr val="E7E6E6"/>
                </a:solidFill>
                <a:effectLst/>
                <a:uLnTx/>
                <a:uFillTx/>
                <a:latin typeface="Calibri" charset="0"/>
                <a:ea typeface="Calibri" charset="0"/>
                <a:cs typeface="Calibri" charset="0"/>
              </a:rPr>
              <a:t>Malware, HIPPA, SOX</a:t>
            </a:r>
          </a:p>
        </p:txBody>
      </p:sp>
      <p:sp>
        <p:nvSpPr>
          <p:cNvPr id="67" name="TextBox 80"/>
          <p:cNvSpPr txBox="1"/>
          <p:nvPr/>
        </p:nvSpPr>
        <p:spPr>
          <a:xfrm>
            <a:off x="1528181" y="4762973"/>
            <a:ext cx="2865947" cy="600164"/>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200" b="1" i="0" u="none" strike="noStrike" kern="1200" cap="none" spc="0" normalizeH="0" baseline="0" noProof="0" dirty="0">
                <a:ln>
                  <a:noFill/>
                </a:ln>
                <a:solidFill>
                  <a:srgbClr val="2F2F2F"/>
                </a:solidFill>
                <a:effectLst/>
                <a:uLnTx/>
                <a:uFillTx/>
                <a:latin typeface="Calibri" charset="0"/>
                <a:ea typeface="Calibri" charset="0"/>
                <a:cs typeface="Calibri" charset="0"/>
              </a:rPr>
              <a:t>Intelligence</a:t>
            </a:r>
          </a:p>
        </p:txBody>
      </p:sp>
      <p:sp>
        <p:nvSpPr>
          <p:cNvPr id="45" name="TextBox 87"/>
          <p:cNvSpPr txBox="1"/>
          <p:nvPr/>
        </p:nvSpPr>
        <p:spPr>
          <a:xfrm>
            <a:off x="7964741" y="3638447"/>
            <a:ext cx="4144184" cy="1078757"/>
          </a:xfrm>
          <a:prstGeom prst="rect">
            <a:avLst/>
          </a:prstGeom>
          <a:noFill/>
        </p:spPr>
        <p:txBody>
          <a:bodyPr wrap="square" lIns="182880" tIns="146304" rIns="182880" bIns="146304" rtlCol="0" anchor="ctr">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700" b="1" i="0" u="none" strike="noStrike" kern="1200" cap="none" spc="0" normalizeH="0" baseline="0" noProof="0" dirty="0">
                <a:ln>
                  <a:noFill/>
                </a:ln>
                <a:solidFill>
                  <a:srgbClr val="E7E6E6"/>
                </a:solidFill>
                <a:effectLst/>
                <a:uLnTx/>
                <a:uFillTx/>
                <a:latin typeface="Calibri" charset="0"/>
                <a:ea typeface="Calibri" charset="0"/>
                <a:cs typeface="Calibri" charset="0"/>
              </a:rPr>
              <a:t>Access files anywhere, on your devices</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700" b="1" i="0" u="none" strike="noStrike" kern="1200" cap="none" spc="0" normalizeH="0" baseline="0" noProof="0" dirty="0">
                <a:ln>
                  <a:noFill/>
                </a:ln>
                <a:solidFill>
                  <a:srgbClr val="E7E6E6"/>
                </a:solidFill>
                <a:effectLst/>
                <a:uLnTx/>
                <a:uFillTx/>
                <a:latin typeface="Calibri" charset="0"/>
                <a:ea typeface="Calibri" charset="0"/>
                <a:cs typeface="Calibri" charset="0"/>
              </a:rPr>
              <a:t>Professional results in minutes with built-in icons, templates and charts</a:t>
            </a:r>
          </a:p>
        </p:txBody>
      </p:sp>
      <p:sp>
        <p:nvSpPr>
          <p:cNvPr id="48" name="TextBox 90"/>
          <p:cNvSpPr txBox="1"/>
          <p:nvPr/>
        </p:nvSpPr>
        <p:spPr>
          <a:xfrm>
            <a:off x="7964740" y="4636919"/>
            <a:ext cx="4144185" cy="1001813"/>
          </a:xfrm>
          <a:prstGeom prst="rect">
            <a:avLst/>
          </a:prstGeom>
          <a:noFill/>
          <a:effectLst>
            <a:outerShdw blurRad="1257300" dist="38100" dir="1800000" sx="193000" sy="193000" algn="tl" rotWithShape="0">
              <a:schemeClr val="tx1"/>
            </a:outerShdw>
          </a:effectLst>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700" b="1" i="0" u="none" strike="noStrike" kern="1200" cap="none" spc="0" normalizeH="0" baseline="0" noProof="0" dirty="0">
                <a:ln>
                  <a:noFill/>
                </a:ln>
                <a:solidFill>
                  <a:srgbClr val="E7E6E6"/>
                </a:solidFill>
                <a:effectLst/>
                <a:uLnTx/>
                <a:uFillTx/>
                <a:latin typeface="Calibri" charset="0"/>
                <a:ea typeface="Calibri" charset="0"/>
                <a:cs typeface="Calibri" charset="0"/>
              </a:rPr>
              <a:t>Bring complex data to life with Artificial Intelligence, machine learning and data visualization tools</a:t>
            </a:r>
          </a:p>
        </p:txBody>
      </p:sp>
      <p:sp>
        <p:nvSpPr>
          <p:cNvPr id="49" name="TextBox 90"/>
          <p:cNvSpPr txBox="1"/>
          <p:nvPr/>
        </p:nvSpPr>
        <p:spPr>
          <a:xfrm>
            <a:off x="7913941" y="3043560"/>
            <a:ext cx="4144184" cy="530915"/>
          </a:xfrm>
          <a:prstGeom prst="rect">
            <a:avLst/>
          </a:prstGeom>
          <a:noFill/>
          <a:effectLst>
            <a:outerShdw blurRad="1257300" dist="38100" dir="1800000" sx="193000" sy="193000" algn="tl" rotWithShape="0">
              <a:schemeClr val="tx1"/>
            </a:outerShdw>
          </a:effectLst>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700" b="1" i="0" u="none" strike="noStrike" kern="1200" cap="none" spc="0" normalizeH="0" baseline="0" noProof="0" dirty="0">
                <a:ln>
                  <a:noFill/>
                </a:ln>
                <a:solidFill>
                  <a:srgbClr val="E7E6E6"/>
                </a:solidFill>
                <a:effectLst/>
                <a:uLnTx/>
                <a:uFillTx/>
                <a:latin typeface="Calibri" charset="0"/>
                <a:ea typeface="Calibri" charset="0"/>
                <a:cs typeface="Calibri" charset="0"/>
              </a:rPr>
              <a:t>Get mobile first, mobile everywhere</a:t>
            </a:r>
          </a:p>
        </p:txBody>
      </p:sp>
      <p:sp>
        <p:nvSpPr>
          <p:cNvPr id="3" name="Rectangle 2"/>
          <p:cNvSpPr/>
          <p:nvPr/>
        </p:nvSpPr>
        <p:spPr>
          <a:xfrm>
            <a:off x="415318" y="728922"/>
            <a:ext cx="448539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Segoe UI Light" charset="0"/>
                <a:cs typeface="Segoe UI Light" charset="0"/>
              </a:rPr>
              <a:t>Meeting the demands of a </a:t>
            </a:r>
            <a:r>
              <a:rPr kumimoji="0" lang="en-US" sz="1800" b="0" i="0" u="none" strike="noStrike" kern="1200" cap="none" spc="0" normalizeH="0" baseline="0" noProof="0">
                <a:ln>
                  <a:noFill/>
                </a:ln>
                <a:solidFill>
                  <a:srgbClr val="44546A"/>
                </a:solidFill>
                <a:effectLst/>
                <a:uLnTx/>
                <a:uFillTx/>
                <a:latin typeface="Calibri" panose="020F0502020204030204"/>
                <a:ea typeface="Segoe UI Light" charset="0"/>
                <a:cs typeface="Segoe UI Light" charset="0"/>
              </a:rPr>
              <a:t>modern workplace</a:t>
            </a:r>
            <a:endParaRPr kumimoji="0" lang="en-US" sz="1800" b="0" i="0" u="none" strike="noStrike" kern="1200" cap="none" spc="0" normalizeH="0" baseline="0" noProof="0" dirty="0">
              <a:ln>
                <a:noFill/>
              </a:ln>
              <a:solidFill>
                <a:srgbClr val="EF4136"/>
              </a:solidFill>
              <a:effectLst/>
              <a:uLnTx/>
              <a:uFillTx/>
              <a:latin typeface="Calibri" panose="020F0502020204030204"/>
              <a:ea typeface="Segoe UI Light" charset="0"/>
              <a:cs typeface="Segoe UI Light" charset="0"/>
            </a:endParaRPr>
          </a:p>
        </p:txBody>
      </p:sp>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669" y="4717204"/>
            <a:ext cx="404940" cy="629906"/>
          </a:xfrm>
          <a:prstGeom prst="rect">
            <a:avLst/>
          </a:prstGeom>
        </p:spPr>
      </p:pic>
      <p:pic>
        <p:nvPicPr>
          <p:cNvPr id="51" name="Picture 5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17" y="3883103"/>
            <a:ext cx="601378" cy="603955"/>
          </a:xfrm>
          <a:prstGeom prst="rect">
            <a:avLst/>
          </a:prstGeom>
        </p:spPr>
      </p:pic>
      <p:pic>
        <p:nvPicPr>
          <p:cNvPr id="52" name="Picture 5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574" y="3038208"/>
            <a:ext cx="667128" cy="502564"/>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583" y="2144888"/>
            <a:ext cx="481110" cy="483254"/>
          </a:xfrm>
          <a:prstGeom prst="rect">
            <a:avLst/>
          </a:prstGeom>
        </p:spPr>
      </p:pic>
    </p:spTree>
    <p:extLst>
      <p:ext uri="{BB962C8B-B14F-4D97-AF65-F5344CB8AC3E}">
        <p14:creationId xmlns:p14="http://schemas.microsoft.com/office/powerpoint/2010/main" val="3648566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2658"/>
            <a:ext cx="4970033" cy="6860658"/>
          </a:xfrm>
          <a:prstGeom prst="rect">
            <a:avLst/>
          </a:prstGeom>
        </p:spPr>
      </p:pic>
      <p:sp>
        <p:nvSpPr>
          <p:cNvPr id="13" name="TextBox 12"/>
          <p:cNvSpPr txBox="1"/>
          <p:nvPr/>
        </p:nvSpPr>
        <p:spPr>
          <a:xfrm>
            <a:off x="5466877" y="2063664"/>
            <a:ext cx="6429841" cy="3834896"/>
          </a:xfrm>
          <a:prstGeom prst="rect">
            <a:avLst/>
          </a:prstGeom>
          <a:noFill/>
        </p:spPr>
        <p:txBody>
          <a:bodyPr wrap="square" lIns="182880" tIns="146304" rIns="182880" bIns="146304" rtlCol="0" anchor="t">
            <a:spAutoFit/>
          </a:bodyPr>
          <a:lstStyle/>
          <a:p>
            <a:pPr marL="342900" marR="0" lvl="0" indent="-342900" algn="l" defTabSz="914400" rtl="0" eaLnBrk="1" fontAlgn="auto" latinLnBrk="0" hangingPunct="1">
              <a:lnSpc>
                <a:spcPct val="100000"/>
              </a:lnSpc>
              <a:spcBef>
                <a:spcPts val="600"/>
              </a:spcBef>
              <a:spcAft>
                <a:spcPts val="600"/>
              </a:spcAft>
              <a:buClrTx/>
              <a:buSzTx/>
              <a:buFont typeface="Arial" charset="0"/>
              <a:buChar char="•"/>
              <a:tabLst/>
              <a:defRPr/>
            </a:pPr>
            <a:r>
              <a:rPr kumimoji="0" lang="en-US" sz="1800" b="0" i="0" u="none" strike="noStrike" kern="1200" cap="none" spc="0" normalizeH="0" baseline="0" noProof="0" dirty="0">
                <a:ln>
                  <a:noFill/>
                </a:ln>
                <a:solidFill>
                  <a:srgbClr val="2F2F2F"/>
                </a:solidFill>
                <a:effectLst/>
                <a:uLnTx/>
                <a:uFillTx/>
                <a:latin typeface="Calibri" panose="020F0502020204030204"/>
                <a:ea typeface="+mn-ea"/>
                <a:cs typeface="+mn-cs"/>
              </a:rPr>
              <a:t>Access files anywhere </a:t>
            </a:r>
            <a:r>
              <a:rPr kumimoji="0" lang="mr-IN" sz="1800" b="0" i="0" u="none" strike="noStrike" kern="1200" cap="none" spc="0" normalizeH="0" baseline="0" noProof="0" dirty="0">
                <a:ln>
                  <a:noFill/>
                </a:ln>
                <a:solidFill>
                  <a:srgbClr val="2F2F2F"/>
                </a:solidFill>
                <a:effectLst/>
                <a:uLnTx/>
                <a:uFillTx/>
                <a:latin typeface="Calibri" panose="020F0502020204030204"/>
                <a:ea typeface="+mn-ea"/>
                <a:cs typeface="Mangal" panose="02040503050203030202" pitchFamily="18" charset="0"/>
              </a:rPr>
              <a:t>–</a:t>
            </a:r>
            <a:r>
              <a:rPr kumimoji="0" lang="en-US" sz="1800" b="0" i="0" u="none" strike="noStrike" kern="1200" cap="none" spc="0" normalizeH="0" baseline="0" noProof="0" dirty="0">
                <a:ln>
                  <a:noFill/>
                </a:ln>
                <a:solidFill>
                  <a:srgbClr val="2F2F2F"/>
                </a:solidFill>
                <a:effectLst/>
                <a:uLnTx/>
                <a:uFillTx/>
                <a:latin typeface="Calibri" panose="020F0502020204030204"/>
                <a:ea typeface="+mn-ea"/>
                <a:cs typeface="+mn-cs"/>
              </a:rPr>
              <a:t> online or offline</a:t>
            </a:r>
          </a:p>
          <a:p>
            <a:pPr marL="342900" marR="0" lvl="0" indent="-342900" algn="l" defTabSz="914400" rtl="0" eaLnBrk="1" fontAlgn="auto" latinLnBrk="0" hangingPunct="1">
              <a:lnSpc>
                <a:spcPct val="100000"/>
              </a:lnSpc>
              <a:spcBef>
                <a:spcPts val="600"/>
              </a:spcBef>
              <a:spcAft>
                <a:spcPts val="600"/>
              </a:spcAft>
              <a:buClrTx/>
              <a:buSzTx/>
              <a:buFont typeface="Arial" charset="0"/>
              <a:buChar char="•"/>
              <a:tabLst/>
              <a:defRPr/>
            </a:pPr>
            <a:r>
              <a:rPr kumimoji="0" lang="en-US" sz="1800" b="0" i="0" u="none" strike="noStrike" kern="1200" cap="none" spc="0" normalizeH="0" baseline="0" noProof="0" dirty="0">
                <a:ln>
                  <a:noFill/>
                </a:ln>
                <a:solidFill>
                  <a:srgbClr val="2F2F2F"/>
                </a:solidFill>
                <a:effectLst/>
                <a:uLnTx/>
                <a:uFillTx/>
                <a:latin typeface="Calibri" charset="0"/>
                <a:ea typeface="Calibri" charset="0"/>
                <a:cs typeface="Calibri" charset="0"/>
              </a:rPr>
              <a:t>Protect your company and customer data with enterprise-grade security</a:t>
            </a:r>
          </a:p>
          <a:p>
            <a:pPr marL="342900" marR="0" lvl="0" indent="-342900" algn="l" defTabSz="914400" rtl="0" eaLnBrk="1" fontAlgn="auto" latinLnBrk="0" hangingPunct="1">
              <a:lnSpc>
                <a:spcPct val="100000"/>
              </a:lnSpc>
              <a:spcBef>
                <a:spcPts val="600"/>
              </a:spcBef>
              <a:spcAft>
                <a:spcPts val="600"/>
              </a:spcAft>
              <a:buClrTx/>
              <a:buSzTx/>
              <a:buFont typeface="Arial" charset="0"/>
              <a:buChar char="•"/>
              <a:tabLst/>
              <a:defRPr/>
            </a:pPr>
            <a:r>
              <a:rPr kumimoji="0" lang="en-US" sz="1800" b="0" i="0" u="none" strike="noStrike" kern="1200" cap="none" spc="0" normalizeH="0" baseline="0" noProof="0" dirty="0">
                <a:ln>
                  <a:noFill/>
                </a:ln>
                <a:solidFill>
                  <a:srgbClr val="2F2F2F"/>
                </a:solidFill>
                <a:effectLst/>
                <a:uLnTx/>
                <a:uFillTx/>
                <a:latin typeface="Calibri" charset="0"/>
                <a:ea typeface="Calibri" charset="0"/>
                <a:cs typeface="Calibri" charset="0"/>
              </a:rPr>
              <a:t>Work together on documents with your coworkers with co-authoring</a:t>
            </a:r>
          </a:p>
          <a:p>
            <a:pPr marL="342900" marR="0" lvl="0" indent="-342900" algn="l" defTabSz="914400" rtl="0" eaLnBrk="1" fontAlgn="auto" latinLnBrk="0" hangingPunct="1">
              <a:lnSpc>
                <a:spcPct val="100000"/>
              </a:lnSpc>
              <a:spcBef>
                <a:spcPts val="600"/>
              </a:spcBef>
              <a:spcAft>
                <a:spcPts val="600"/>
              </a:spcAft>
              <a:buClrTx/>
              <a:buSzTx/>
              <a:buFont typeface="Arial" charset="0"/>
              <a:buChar char="•"/>
              <a:tabLst/>
              <a:defRPr/>
            </a:pPr>
            <a:r>
              <a:rPr kumimoji="0" lang="en-US" sz="1800" b="0" i="0" u="none" strike="noStrike" kern="1200" cap="none" spc="0" normalizeH="0" baseline="0" noProof="0" dirty="0">
                <a:ln>
                  <a:noFill/>
                </a:ln>
                <a:solidFill>
                  <a:srgbClr val="2F2F2F"/>
                </a:solidFill>
                <a:effectLst/>
                <a:uLnTx/>
                <a:uFillTx/>
                <a:latin typeface="Calibri" charset="0"/>
                <a:ea typeface="Calibri" charset="0"/>
                <a:cs typeface="Calibri" charset="0"/>
              </a:rPr>
              <a:t>View previous versions of files so you can track and compare document changes as they progress </a:t>
            </a:r>
          </a:p>
          <a:p>
            <a:pPr marL="342900" marR="0" lvl="0" indent="-342900" algn="l" defTabSz="914400" rtl="0" eaLnBrk="1" fontAlgn="auto" latinLnBrk="0" hangingPunct="1">
              <a:lnSpc>
                <a:spcPct val="100000"/>
              </a:lnSpc>
              <a:spcBef>
                <a:spcPts val="600"/>
              </a:spcBef>
              <a:spcAft>
                <a:spcPts val="600"/>
              </a:spcAft>
              <a:buClrTx/>
              <a:buSzTx/>
              <a:buFont typeface="Arial" charset="0"/>
              <a:buChar char="•"/>
              <a:tabLst/>
              <a:defRPr/>
            </a:pPr>
            <a:r>
              <a:rPr kumimoji="0" lang="en-US" sz="1800" b="0" i="0" u="none" strike="noStrike" kern="1200" cap="none" spc="0" normalizeH="0" baseline="0" noProof="0" dirty="0">
                <a:ln>
                  <a:noFill/>
                </a:ln>
                <a:solidFill>
                  <a:srgbClr val="2F2F2F"/>
                </a:solidFill>
                <a:effectLst/>
                <a:uLnTx/>
                <a:uFillTx/>
                <a:latin typeface="Calibri" charset="0"/>
                <a:ea typeface="Calibri" charset="0"/>
                <a:cs typeface="Calibri" charset="0"/>
              </a:rPr>
              <a:t>Create professional presentations in minutes, with a large selection of built-in charts, graphs and templates</a:t>
            </a:r>
          </a:p>
          <a:p>
            <a:pPr marL="342900" marR="0" lvl="0" indent="-342900" algn="l" defTabSz="914400" rtl="0" eaLnBrk="1" fontAlgn="auto" latinLnBrk="0" hangingPunct="1">
              <a:lnSpc>
                <a:spcPct val="100000"/>
              </a:lnSpc>
              <a:spcBef>
                <a:spcPts val="600"/>
              </a:spcBef>
              <a:spcAft>
                <a:spcPts val="600"/>
              </a:spcAft>
              <a:buClrTx/>
              <a:buSzTx/>
              <a:buFont typeface="Arial" charset="0"/>
              <a:buChar char="•"/>
              <a:tabLst/>
              <a:defRPr/>
            </a:pPr>
            <a:r>
              <a:rPr kumimoji="0" lang="en-US" sz="1800" b="0" i="0" u="none" strike="noStrike" kern="1200" cap="none" spc="0" normalizeH="0" baseline="0" noProof="0" dirty="0">
                <a:ln>
                  <a:noFill/>
                </a:ln>
                <a:solidFill>
                  <a:srgbClr val="2F2F2F"/>
                </a:solidFill>
                <a:effectLst/>
                <a:uLnTx/>
                <a:uFillTx/>
                <a:latin typeface="Calibri" charset="0"/>
                <a:ea typeface="+mn-ea"/>
                <a:cs typeface="Calibri" charset="0"/>
              </a:rPr>
              <a:t>Remain always up-to-date with the latest versions of Office</a:t>
            </a:r>
            <a:endParaRPr kumimoji="0" lang="en-US" sz="1800" b="0" i="0" u="none" strike="noStrike" kern="1200" cap="none" spc="0" normalizeH="0" baseline="0" noProof="0" dirty="0">
              <a:ln>
                <a:noFill/>
              </a:ln>
              <a:solidFill>
                <a:srgbClr val="2F2F2F"/>
              </a:solidFill>
              <a:effectLst/>
              <a:uLnTx/>
              <a:uFillTx/>
              <a:latin typeface="Calibri" panose="020F0502020204030204"/>
              <a:ea typeface="+mn-ea"/>
              <a:cs typeface="+mn-cs"/>
            </a:endParaRPr>
          </a:p>
        </p:txBody>
      </p:sp>
      <p:sp>
        <p:nvSpPr>
          <p:cNvPr id="6" name="Title 1"/>
          <p:cNvSpPr txBox="1">
            <a:spLocks/>
          </p:cNvSpPr>
          <p:nvPr/>
        </p:nvSpPr>
        <p:spPr>
          <a:xfrm>
            <a:off x="5617620" y="1003384"/>
            <a:ext cx="6227485" cy="678068"/>
          </a:xfrm>
          <a:prstGeom prst="rect">
            <a:avLst/>
          </a:prstGeom>
          <a:noFill/>
        </p:spPr>
        <p:txBody>
          <a:bodyPr lIns="0" tIns="0" rIns="0" bIns="0"/>
          <a:lstStyle>
            <a:lvl1pPr algn="l" defTabSz="914180" rtl="0" eaLnBrk="1" latinLnBrk="0" hangingPunct="1">
              <a:lnSpc>
                <a:spcPct val="90000"/>
              </a:lnSpc>
              <a:spcBef>
                <a:spcPct val="0"/>
              </a:spcBef>
              <a:buNone/>
              <a:defRPr lang="en-US" sz="5500" b="0" kern="1200" cap="none" spc="-98" baseline="0">
                <a:ln w="3175">
                  <a:noFill/>
                </a:ln>
                <a:solidFill>
                  <a:schemeClr val="tx1">
                    <a:lumMod val="75000"/>
                  </a:schemeClr>
                </a:solidFill>
                <a:effectLst/>
                <a:latin typeface="+mj-lt"/>
                <a:ea typeface="+mn-ea"/>
                <a:cs typeface="Segoe UI" pitchFamily="34" charset="0"/>
              </a:defRPr>
            </a:lvl1pPr>
          </a:lstStyle>
          <a:p>
            <a:pPr marL="0" marR="0" lvl="0" indent="0" algn="l" defTabSz="914180" rtl="0" eaLnBrk="1" fontAlgn="auto" latinLnBrk="0" hangingPunct="1">
              <a:lnSpc>
                <a:spcPct val="100000"/>
              </a:lnSpc>
              <a:spcBef>
                <a:spcPct val="0"/>
              </a:spcBef>
              <a:spcAft>
                <a:spcPts val="0"/>
              </a:spcAft>
              <a:buClrTx/>
              <a:buSzTx/>
              <a:buFontTx/>
              <a:buNone/>
              <a:tabLst/>
              <a:defRPr/>
            </a:pPr>
            <a:r>
              <a:rPr kumimoji="0" lang="en-US" altLang="en-US" sz="3400" b="0" i="0" u="none" strike="noStrike" kern="1200" cap="none" spc="0" normalizeH="0" baseline="0" noProof="0" dirty="0">
                <a:ln w="3175">
                  <a:noFill/>
                </a:ln>
                <a:solidFill>
                  <a:srgbClr val="D83B01"/>
                </a:solidFill>
                <a:effectLst/>
                <a:uLnTx/>
                <a:uFillTx/>
                <a:latin typeface="Calibri Light" panose="020F0302020204030204"/>
                <a:ea typeface="Segoe UI Light" charset="0"/>
                <a:cs typeface="Segoe UI Light" charset="0"/>
              </a:rPr>
              <a:t>Upgrade now. Get these enhancements and more.</a:t>
            </a:r>
          </a:p>
        </p:txBody>
      </p:sp>
    </p:spTree>
    <p:extLst>
      <p:ext uri="{BB962C8B-B14F-4D97-AF65-F5344CB8AC3E}">
        <p14:creationId xmlns:p14="http://schemas.microsoft.com/office/powerpoint/2010/main" val="3276198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35288" y="3574516"/>
            <a:ext cx="2573439"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Calibri" charset="0"/>
                <a:ea typeface="Calibri" charset="0"/>
                <a:cs typeface="Calibri" charset="0"/>
                <a:hlinkClick r:id="rId3"/>
              </a:rPr>
              <a:t>Collaborate in real time</a:t>
            </a:r>
            <a:endParaRPr kumimoji="0" lang="en-US" sz="1400" b="0" i="0" u="none" strike="noStrike" kern="1200" cap="none" spc="0" normalizeH="0" baseline="0" noProof="0" dirty="0">
              <a:ln>
                <a:noFill/>
              </a:ln>
              <a:solidFill>
                <a:prstClr val="black"/>
              </a:solidFill>
              <a:effectLst/>
              <a:uLnTx/>
              <a:uFillTx/>
              <a:latin typeface="Calibri" charset="0"/>
              <a:ea typeface="Calibri" charset="0"/>
              <a:cs typeface="Calibri"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5288" y="2079025"/>
            <a:ext cx="2573439" cy="1447560"/>
          </a:xfrm>
          <a:prstGeom prst="rect">
            <a:avLst/>
          </a:prstGeom>
        </p:spPr>
      </p:pic>
      <p:sp>
        <p:nvSpPr>
          <p:cNvPr id="10" name="Rectangle 9">
            <a:hlinkClick r:id="rId3"/>
          </p:cNvPr>
          <p:cNvSpPr/>
          <p:nvPr/>
        </p:nvSpPr>
        <p:spPr bwMode="auto">
          <a:xfrm>
            <a:off x="1535288" y="2079025"/>
            <a:ext cx="2573439" cy="1447560"/>
          </a:xfrm>
          <a:prstGeom prst="rect">
            <a:avLst/>
          </a:prstGeom>
          <a:gradFill>
            <a:gsLst>
              <a:gs pos="100000">
                <a:srgbClr val="2C292A">
                  <a:lumMod val="0"/>
                  <a:alpha val="32000"/>
                </a:srgbClr>
              </a:gs>
              <a:gs pos="0">
                <a:schemeClr val="accent5">
                  <a:lumMod val="0"/>
                  <a:alpha val="68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grpSp>
        <p:nvGrpSpPr>
          <p:cNvPr id="6" name="Group 5"/>
          <p:cNvGrpSpPr/>
          <p:nvPr/>
        </p:nvGrpSpPr>
        <p:grpSpPr>
          <a:xfrm>
            <a:off x="2385108" y="2417788"/>
            <a:ext cx="792258" cy="792258"/>
            <a:chOff x="2460735" y="2495512"/>
            <a:chExt cx="792258" cy="792258"/>
          </a:xfrm>
        </p:grpSpPr>
        <p:sp>
          <p:nvSpPr>
            <p:cNvPr id="4" name="Oval 3">
              <a:hlinkClick r:id="rId3"/>
            </p:cNvPr>
            <p:cNvSpPr/>
            <p:nvPr/>
          </p:nvSpPr>
          <p:spPr>
            <a:xfrm>
              <a:off x="2460735" y="2495512"/>
              <a:ext cx="792258" cy="792258"/>
            </a:xfrm>
            <a:prstGeom prst="ellipse">
              <a:avLst/>
            </a:prstGeom>
            <a:noFill/>
            <a:ln w="28575">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riangle 4">
              <a:hlinkClick r:id="rId3"/>
            </p:cNvPr>
            <p:cNvSpPr/>
            <p:nvPr/>
          </p:nvSpPr>
          <p:spPr>
            <a:xfrm rot="5400000">
              <a:off x="2679891" y="2759601"/>
              <a:ext cx="446711" cy="264081"/>
            </a:xfrm>
            <a:prstGeom prst="triangle">
              <a:avLst/>
            </a:prstGeom>
            <a:noFill/>
            <a:ln w="28575">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 name="Rectangle 17"/>
          <p:cNvSpPr/>
          <p:nvPr/>
        </p:nvSpPr>
        <p:spPr>
          <a:xfrm>
            <a:off x="4757489" y="3574516"/>
            <a:ext cx="2573438"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Calibri" charset="0"/>
                <a:ea typeface="Calibri" charset="0"/>
                <a:cs typeface="Calibri" charset="0"/>
                <a:hlinkClick r:id="rId5"/>
              </a:rPr>
              <a:t>Presentation prep simplified</a:t>
            </a:r>
            <a:endParaRPr kumimoji="0" lang="en-US" sz="1400" b="0" i="0" u="sng" strike="noStrike" kern="1200" cap="none" spc="0" normalizeH="0" baseline="0" noProof="0" dirty="0">
              <a:ln>
                <a:noFill/>
              </a:ln>
              <a:solidFill>
                <a:prstClr val="black"/>
              </a:solidFill>
              <a:effectLst/>
              <a:uLnTx/>
              <a:uFillTx/>
              <a:latin typeface="Calibri" charset="0"/>
              <a:ea typeface="Calibri" charset="0"/>
              <a:cs typeface="Calibri" charset="0"/>
            </a:endParaRP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7489" y="2079024"/>
            <a:ext cx="2573439" cy="1447559"/>
          </a:xfrm>
          <a:prstGeom prst="rect">
            <a:avLst/>
          </a:prstGeom>
        </p:spPr>
      </p:pic>
      <p:sp>
        <p:nvSpPr>
          <p:cNvPr id="20" name="Rectangle 19">
            <a:hlinkClick r:id="rId5"/>
          </p:cNvPr>
          <p:cNvSpPr/>
          <p:nvPr/>
        </p:nvSpPr>
        <p:spPr bwMode="auto">
          <a:xfrm>
            <a:off x="4757489" y="2083000"/>
            <a:ext cx="2573439" cy="1447560"/>
          </a:xfrm>
          <a:prstGeom prst="rect">
            <a:avLst/>
          </a:prstGeom>
          <a:gradFill>
            <a:gsLst>
              <a:gs pos="100000">
                <a:srgbClr val="2C292A">
                  <a:lumMod val="0"/>
                  <a:alpha val="32000"/>
                </a:srgbClr>
              </a:gs>
              <a:gs pos="0">
                <a:schemeClr val="accent5">
                  <a:lumMod val="0"/>
                  <a:alpha val="68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grpSp>
        <p:nvGrpSpPr>
          <p:cNvPr id="7" name="Group 6"/>
          <p:cNvGrpSpPr/>
          <p:nvPr/>
        </p:nvGrpSpPr>
        <p:grpSpPr>
          <a:xfrm>
            <a:off x="5614184" y="2417788"/>
            <a:ext cx="792258" cy="792258"/>
            <a:chOff x="5682936" y="2495512"/>
            <a:chExt cx="792258" cy="792258"/>
          </a:xfrm>
        </p:grpSpPr>
        <p:sp>
          <p:nvSpPr>
            <p:cNvPr id="21" name="Oval 20">
              <a:hlinkClick r:id="rId5"/>
            </p:cNvPr>
            <p:cNvSpPr/>
            <p:nvPr/>
          </p:nvSpPr>
          <p:spPr>
            <a:xfrm>
              <a:off x="5682936" y="2495512"/>
              <a:ext cx="792258" cy="792258"/>
            </a:xfrm>
            <a:prstGeom prst="ellipse">
              <a:avLst/>
            </a:prstGeom>
            <a:noFill/>
            <a:ln w="28575">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riangle 21">
              <a:hlinkClick r:id="rId5"/>
            </p:cNvPr>
            <p:cNvSpPr/>
            <p:nvPr/>
          </p:nvSpPr>
          <p:spPr>
            <a:xfrm rot="5400000">
              <a:off x="5902092" y="2759601"/>
              <a:ext cx="446711" cy="264081"/>
            </a:xfrm>
            <a:prstGeom prst="triangle">
              <a:avLst/>
            </a:prstGeom>
            <a:noFill/>
            <a:ln w="28575">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Rectangle 22"/>
          <p:cNvSpPr/>
          <p:nvPr/>
        </p:nvSpPr>
        <p:spPr>
          <a:xfrm>
            <a:off x="7979690" y="3574516"/>
            <a:ext cx="2573438"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Calibri" charset="0"/>
                <a:ea typeface="Calibri" charset="0"/>
                <a:cs typeface="Calibri" charset="0"/>
                <a:hlinkClick r:id="rId7"/>
              </a:rPr>
              <a:t>File share anywhere</a:t>
            </a:r>
            <a:endParaRPr kumimoji="0" lang="en-US" sz="1400" b="0" i="0" u="sng" strike="noStrike" kern="1200" cap="none" spc="0" normalizeH="0" baseline="0" noProof="0" dirty="0">
              <a:ln>
                <a:noFill/>
              </a:ln>
              <a:solidFill>
                <a:prstClr val="black"/>
              </a:solidFill>
              <a:effectLst/>
              <a:uLnTx/>
              <a:uFillTx/>
              <a:latin typeface="Calibri" charset="0"/>
              <a:ea typeface="Calibri" charset="0"/>
              <a:cs typeface="Calibri" charset="0"/>
            </a:endParaRPr>
          </a:p>
        </p:txBody>
      </p:sp>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690" y="2079024"/>
            <a:ext cx="2573439" cy="1447559"/>
          </a:xfrm>
          <a:prstGeom prst="rect">
            <a:avLst/>
          </a:prstGeom>
        </p:spPr>
      </p:pic>
      <p:sp>
        <p:nvSpPr>
          <p:cNvPr id="25" name="Rectangle 24">
            <a:hlinkClick r:id="rId7"/>
          </p:cNvPr>
          <p:cNvSpPr/>
          <p:nvPr/>
        </p:nvSpPr>
        <p:spPr bwMode="auto">
          <a:xfrm>
            <a:off x="7979690" y="2079024"/>
            <a:ext cx="2573439" cy="1447560"/>
          </a:xfrm>
          <a:prstGeom prst="rect">
            <a:avLst/>
          </a:prstGeom>
          <a:gradFill>
            <a:gsLst>
              <a:gs pos="100000">
                <a:srgbClr val="2C292A">
                  <a:lumMod val="0"/>
                  <a:alpha val="32000"/>
                </a:srgbClr>
              </a:gs>
              <a:gs pos="0">
                <a:schemeClr val="accent5">
                  <a:lumMod val="0"/>
                  <a:alpha val="68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grpSp>
        <p:nvGrpSpPr>
          <p:cNvPr id="8" name="Group 7"/>
          <p:cNvGrpSpPr/>
          <p:nvPr/>
        </p:nvGrpSpPr>
        <p:grpSpPr>
          <a:xfrm>
            <a:off x="8829510" y="2417788"/>
            <a:ext cx="792258" cy="792258"/>
            <a:chOff x="8905137" y="2495512"/>
            <a:chExt cx="792258" cy="792258"/>
          </a:xfrm>
        </p:grpSpPr>
        <p:sp>
          <p:nvSpPr>
            <p:cNvPr id="26" name="Oval 25">
              <a:hlinkClick r:id="rId7"/>
            </p:cNvPr>
            <p:cNvSpPr/>
            <p:nvPr/>
          </p:nvSpPr>
          <p:spPr>
            <a:xfrm>
              <a:off x="8905137" y="2495512"/>
              <a:ext cx="792258" cy="792258"/>
            </a:xfrm>
            <a:prstGeom prst="ellipse">
              <a:avLst/>
            </a:prstGeom>
            <a:noFill/>
            <a:ln w="28575">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riangle 26">
              <a:hlinkClick r:id="rId7"/>
            </p:cNvPr>
            <p:cNvSpPr/>
            <p:nvPr/>
          </p:nvSpPr>
          <p:spPr>
            <a:xfrm rot="5400000">
              <a:off x="9124293" y="2759601"/>
              <a:ext cx="446711" cy="264081"/>
            </a:xfrm>
            <a:prstGeom prst="triangle">
              <a:avLst/>
            </a:prstGeom>
            <a:noFill/>
            <a:ln w="28575">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8" name="Rectangle 27"/>
          <p:cNvSpPr/>
          <p:nvPr/>
        </p:nvSpPr>
        <p:spPr>
          <a:xfrm>
            <a:off x="1535288" y="5722131"/>
            <a:ext cx="2573439"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Calibri" charset="0"/>
                <a:ea typeface="Calibri" charset="0"/>
                <a:cs typeface="Calibri" charset="0"/>
                <a:hlinkClick r:id="rId9"/>
              </a:rPr>
              <a:t>Data visualization streamlined</a:t>
            </a:r>
            <a:endParaRPr kumimoji="0" lang="en-US" sz="1400" b="0" i="0" u="sng" strike="noStrike" kern="1200" cap="none" spc="0" normalizeH="0" baseline="0" noProof="0" dirty="0">
              <a:ln>
                <a:noFill/>
              </a:ln>
              <a:solidFill>
                <a:prstClr val="black"/>
              </a:solidFill>
              <a:effectLst/>
              <a:uLnTx/>
              <a:uFillTx/>
              <a:latin typeface="Calibri" charset="0"/>
              <a:ea typeface="Calibri" charset="0"/>
              <a:cs typeface="Calibri" charset="0"/>
            </a:endParaRPr>
          </a:p>
        </p:txBody>
      </p:sp>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35288" y="4228212"/>
            <a:ext cx="2573439" cy="1447559"/>
          </a:xfrm>
          <a:prstGeom prst="rect">
            <a:avLst/>
          </a:prstGeom>
        </p:spPr>
      </p:pic>
      <p:sp>
        <p:nvSpPr>
          <p:cNvPr id="30" name="Rectangle 29">
            <a:hlinkClick r:id="rId9"/>
          </p:cNvPr>
          <p:cNvSpPr/>
          <p:nvPr/>
        </p:nvSpPr>
        <p:spPr bwMode="auto">
          <a:xfrm>
            <a:off x="1535288" y="4230769"/>
            <a:ext cx="2573439" cy="1447560"/>
          </a:xfrm>
          <a:prstGeom prst="rect">
            <a:avLst/>
          </a:prstGeom>
          <a:gradFill>
            <a:gsLst>
              <a:gs pos="100000">
                <a:srgbClr val="2C292A">
                  <a:lumMod val="0"/>
                  <a:alpha val="32000"/>
                </a:srgbClr>
              </a:gs>
              <a:gs pos="0">
                <a:schemeClr val="accent5">
                  <a:lumMod val="0"/>
                  <a:alpha val="68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grpSp>
        <p:nvGrpSpPr>
          <p:cNvPr id="9" name="Group 8"/>
          <p:cNvGrpSpPr/>
          <p:nvPr/>
        </p:nvGrpSpPr>
        <p:grpSpPr>
          <a:xfrm>
            <a:off x="2385108" y="4568203"/>
            <a:ext cx="792258" cy="792258"/>
            <a:chOff x="2460735" y="4514071"/>
            <a:chExt cx="792258" cy="792258"/>
          </a:xfrm>
        </p:grpSpPr>
        <p:sp>
          <p:nvSpPr>
            <p:cNvPr id="31" name="Oval 30">
              <a:hlinkClick r:id="rId9"/>
            </p:cNvPr>
            <p:cNvSpPr/>
            <p:nvPr/>
          </p:nvSpPr>
          <p:spPr>
            <a:xfrm>
              <a:off x="2460735" y="4514071"/>
              <a:ext cx="792258" cy="792258"/>
            </a:xfrm>
            <a:prstGeom prst="ellipse">
              <a:avLst/>
            </a:prstGeom>
            <a:noFill/>
            <a:ln w="28575">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riangle 31">
              <a:hlinkClick r:id="rId9"/>
            </p:cNvPr>
            <p:cNvSpPr/>
            <p:nvPr/>
          </p:nvSpPr>
          <p:spPr>
            <a:xfrm rot="5400000">
              <a:off x="2679891" y="4778160"/>
              <a:ext cx="446711" cy="264081"/>
            </a:xfrm>
            <a:prstGeom prst="triangle">
              <a:avLst/>
            </a:prstGeom>
            <a:noFill/>
            <a:ln w="28575">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3" name="Rectangle 32"/>
          <p:cNvSpPr/>
          <p:nvPr/>
        </p:nvSpPr>
        <p:spPr>
          <a:xfrm>
            <a:off x="4757489" y="5722131"/>
            <a:ext cx="2573438"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Calibri" charset="0"/>
                <a:ea typeface="Calibri" charset="0"/>
                <a:cs typeface="Calibri" charset="0"/>
                <a:hlinkClick r:id="rId11"/>
              </a:rPr>
              <a:t>Meeting productivity evolved</a:t>
            </a:r>
            <a:endParaRPr kumimoji="0" lang="en-US" sz="1400" b="0" i="0" u="sng" strike="noStrike" kern="1200" cap="none" spc="0" normalizeH="0" baseline="0" noProof="0" dirty="0">
              <a:ln>
                <a:noFill/>
              </a:ln>
              <a:solidFill>
                <a:prstClr val="black"/>
              </a:solidFill>
              <a:effectLst/>
              <a:uLnTx/>
              <a:uFillTx/>
              <a:latin typeface="Calibri" charset="0"/>
              <a:ea typeface="Calibri" charset="0"/>
              <a:cs typeface="Calibri" charset="0"/>
            </a:endParaRPr>
          </a:p>
        </p:txBody>
      </p:sp>
      <p:pic>
        <p:nvPicPr>
          <p:cNvPr id="34" name="Picture 3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57490" y="4228212"/>
            <a:ext cx="2573437" cy="1447559"/>
          </a:xfrm>
          <a:prstGeom prst="rect">
            <a:avLst/>
          </a:prstGeom>
        </p:spPr>
      </p:pic>
      <p:sp>
        <p:nvSpPr>
          <p:cNvPr id="35" name="Rectangle 34">
            <a:hlinkClick r:id="rId11"/>
          </p:cNvPr>
          <p:cNvSpPr/>
          <p:nvPr/>
        </p:nvSpPr>
        <p:spPr bwMode="auto">
          <a:xfrm>
            <a:off x="4757489" y="4230769"/>
            <a:ext cx="2573439" cy="1447560"/>
          </a:xfrm>
          <a:prstGeom prst="rect">
            <a:avLst/>
          </a:prstGeom>
          <a:gradFill>
            <a:gsLst>
              <a:gs pos="100000">
                <a:srgbClr val="2C292A">
                  <a:lumMod val="0"/>
                  <a:alpha val="32000"/>
                </a:srgbClr>
              </a:gs>
              <a:gs pos="0">
                <a:schemeClr val="accent5">
                  <a:lumMod val="0"/>
                  <a:alpha val="68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grpSp>
        <p:nvGrpSpPr>
          <p:cNvPr id="12" name="Group 11"/>
          <p:cNvGrpSpPr/>
          <p:nvPr/>
        </p:nvGrpSpPr>
        <p:grpSpPr>
          <a:xfrm>
            <a:off x="5614184" y="4568203"/>
            <a:ext cx="792258" cy="792258"/>
            <a:chOff x="5682936" y="4514071"/>
            <a:chExt cx="792258" cy="792258"/>
          </a:xfrm>
        </p:grpSpPr>
        <p:sp>
          <p:nvSpPr>
            <p:cNvPr id="36" name="Oval 35">
              <a:hlinkClick r:id="rId11"/>
            </p:cNvPr>
            <p:cNvSpPr/>
            <p:nvPr/>
          </p:nvSpPr>
          <p:spPr>
            <a:xfrm>
              <a:off x="5682936" y="4514071"/>
              <a:ext cx="792258" cy="792258"/>
            </a:xfrm>
            <a:prstGeom prst="ellipse">
              <a:avLst/>
            </a:prstGeom>
            <a:noFill/>
            <a:ln w="28575">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riangle 36">
              <a:hlinkClick r:id="rId11"/>
            </p:cNvPr>
            <p:cNvSpPr/>
            <p:nvPr/>
          </p:nvSpPr>
          <p:spPr>
            <a:xfrm rot="5400000">
              <a:off x="5902092" y="4778160"/>
              <a:ext cx="446711" cy="264081"/>
            </a:xfrm>
            <a:prstGeom prst="triangle">
              <a:avLst/>
            </a:prstGeom>
            <a:noFill/>
            <a:ln w="28575">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8" name="Rectangle 37"/>
          <p:cNvSpPr/>
          <p:nvPr/>
        </p:nvSpPr>
        <p:spPr>
          <a:xfrm>
            <a:off x="7979689" y="5722131"/>
            <a:ext cx="2573439"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Calibri" charset="0"/>
                <a:ea typeface="Calibri" charset="0"/>
                <a:cs typeface="Calibri" charset="0"/>
                <a:hlinkClick r:id="rId13"/>
              </a:rPr>
              <a:t>Timesaving email attachment</a:t>
            </a:r>
            <a:endParaRPr kumimoji="0" lang="en-US" sz="1400" b="0" i="0" u="sng" strike="noStrike" kern="1200" cap="none" spc="0" normalizeH="0" baseline="0" noProof="0" dirty="0">
              <a:ln>
                <a:noFill/>
              </a:ln>
              <a:solidFill>
                <a:prstClr val="black"/>
              </a:solidFill>
              <a:effectLst/>
              <a:uLnTx/>
              <a:uFillTx/>
              <a:latin typeface="Calibri" charset="0"/>
              <a:ea typeface="Calibri" charset="0"/>
              <a:cs typeface="Calibri" charset="0"/>
            </a:endParaRPr>
          </a:p>
        </p:txBody>
      </p:sp>
      <p:pic>
        <p:nvPicPr>
          <p:cNvPr id="39" name="Picture 3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979691" y="4228212"/>
            <a:ext cx="2573437" cy="1447559"/>
          </a:xfrm>
          <a:prstGeom prst="rect">
            <a:avLst/>
          </a:prstGeom>
        </p:spPr>
      </p:pic>
      <p:sp>
        <p:nvSpPr>
          <p:cNvPr id="40" name="Rectangle 39">
            <a:hlinkClick r:id="rId13"/>
          </p:cNvPr>
          <p:cNvSpPr/>
          <p:nvPr/>
        </p:nvSpPr>
        <p:spPr bwMode="auto">
          <a:xfrm>
            <a:off x="7979690" y="4228213"/>
            <a:ext cx="2573439" cy="1447560"/>
          </a:xfrm>
          <a:prstGeom prst="rect">
            <a:avLst/>
          </a:prstGeom>
          <a:gradFill>
            <a:gsLst>
              <a:gs pos="100000">
                <a:srgbClr val="2C292A">
                  <a:lumMod val="0"/>
                  <a:alpha val="32000"/>
                </a:srgbClr>
              </a:gs>
              <a:gs pos="0">
                <a:schemeClr val="accent5">
                  <a:lumMod val="0"/>
                  <a:alpha val="68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grpSp>
        <p:nvGrpSpPr>
          <p:cNvPr id="13" name="Group 12"/>
          <p:cNvGrpSpPr/>
          <p:nvPr/>
        </p:nvGrpSpPr>
        <p:grpSpPr>
          <a:xfrm>
            <a:off x="8829510" y="4568203"/>
            <a:ext cx="792258" cy="792258"/>
            <a:chOff x="8905137" y="4514071"/>
            <a:chExt cx="792258" cy="792258"/>
          </a:xfrm>
        </p:grpSpPr>
        <p:sp>
          <p:nvSpPr>
            <p:cNvPr id="41" name="Oval 40">
              <a:hlinkClick r:id="rId13"/>
            </p:cNvPr>
            <p:cNvSpPr/>
            <p:nvPr/>
          </p:nvSpPr>
          <p:spPr>
            <a:xfrm>
              <a:off x="8905137" y="4514071"/>
              <a:ext cx="792258" cy="792258"/>
            </a:xfrm>
            <a:prstGeom prst="ellipse">
              <a:avLst/>
            </a:prstGeom>
            <a:noFill/>
            <a:ln w="28575">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riangle 41">
              <a:hlinkClick r:id="rId13"/>
            </p:cNvPr>
            <p:cNvSpPr/>
            <p:nvPr/>
          </p:nvSpPr>
          <p:spPr>
            <a:xfrm rot="5400000">
              <a:off x="9124293" y="4778160"/>
              <a:ext cx="446711" cy="264081"/>
            </a:xfrm>
            <a:prstGeom prst="triangle">
              <a:avLst/>
            </a:prstGeom>
            <a:noFill/>
            <a:ln w="28575">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TextBox 43"/>
          <p:cNvSpPr txBox="1"/>
          <p:nvPr/>
        </p:nvSpPr>
        <p:spPr>
          <a:xfrm>
            <a:off x="4163268" y="1556486"/>
            <a:ext cx="3816422" cy="544765"/>
          </a:xfrm>
          <a:prstGeom prst="rect">
            <a:avLst/>
          </a:prstGeom>
          <a:no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1" i="1" u="none" strike="noStrike" kern="1200" cap="none" spc="0" normalizeH="0" baseline="0" noProof="0" dirty="0">
                <a:ln>
                  <a:noFill/>
                </a:ln>
                <a:solidFill>
                  <a:srgbClr val="D83B01"/>
                </a:solidFill>
                <a:effectLst/>
                <a:uLnTx/>
                <a:uFillTx/>
                <a:latin typeface="Calibri" charset="0"/>
                <a:ea typeface="Calibri" charset="0"/>
                <a:cs typeface="Calibri" charset="0"/>
              </a:rPr>
              <a:t>Check out these videos:</a:t>
            </a:r>
          </a:p>
        </p:txBody>
      </p:sp>
      <p:sp>
        <p:nvSpPr>
          <p:cNvPr id="45" name="Title 1"/>
          <p:cNvSpPr txBox="1">
            <a:spLocks/>
          </p:cNvSpPr>
          <p:nvPr/>
        </p:nvSpPr>
        <p:spPr>
          <a:xfrm>
            <a:off x="432903" y="200350"/>
            <a:ext cx="11573567" cy="678068"/>
          </a:xfrm>
          <a:prstGeom prst="rect">
            <a:avLst/>
          </a:prstGeom>
          <a:noFill/>
        </p:spPr>
        <p:txBody>
          <a:bodyPr lIns="0" tIns="0" rIns="0" bIns="0"/>
          <a:lstStyle>
            <a:lvl1pPr algn="l" defTabSz="914180" rtl="0" eaLnBrk="1" latinLnBrk="0" hangingPunct="1">
              <a:lnSpc>
                <a:spcPct val="90000"/>
              </a:lnSpc>
              <a:spcBef>
                <a:spcPct val="0"/>
              </a:spcBef>
              <a:buNone/>
              <a:defRPr lang="en-US" sz="5500" b="0" kern="1200" cap="none" spc="-98" baseline="0">
                <a:ln w="3175">
                  <a:noFill/>
                </a:ln>
                <a:solidFill>
                  <a:schemeClr val="tx1">
                    <a:lumMod val="75000"/>
                  </a:schemeClr>
                </a:solidFill>
                <a:effectLst/>
                <a:latin typeface="+mj-lt"/>
                <a:ea typeface="+mn-ea"/>
                <a:cs typeface="Segoe UI" pitchFamily="34" charset="0"/>
              </a:defRPr>
            </a:lvl1pPr>
          </a:lstStyle>
          <a:p>
            <a:pPr marL="0" marR="0" lvl="0" indent="0" algn="l" defTabSz="91418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98" normalizeH="0" baseline="0" noProof="0" dirty="0">
                <a:ln w="3175">
                  <a:noFill/>
                </a:ln>
                <a:solidFill>
                  <a:srgbClr val="D83B01"/>
                </a:solidFill>
                <a:effectLst/>
                <a:uLnTx/>
                <a:uFillTx/>
                <a:latin typeface="Calibri Light" panose="020F0302020204030204"/>
                <a:ea typeface="Segoe UI Light" charset="0"/>
                <a:cs typeface="Segoe UI Light" charset="0"/>
              </a:rPr>
              <a:t>Benefits of the cloud: </a:t>
            </a:r>
            <a:r>
              <a:rPr kumimoji="0" lang="en-US" sz="2800" b="0" i="0" u="none" strike="noStrike" kern="1200" cap="none" spc="-98" normalizeH="0" baseline="0" noProof="0" dirty="0">
                <a:ln w="3175">
                  <a:noFill/>
                </a:ln>
                <a:solidFill>
                  <a:srgbClr val="2F2F2F"/>
                </a:solidFill>
                <a:effectLst/>
                <a:uLnTx/>
                <a:uFillTx/>
                <a:latin typeface="Calibri Light" panose="020F0302020204030204"/>
                <a:ea typeface="Segoe UI Light" charset="0"/>
                <a:cs typeface="Segoe UI Light" charset="0"/>
              </a:rPr>
              <a:t>Saves time and effort</a:t>
            </a:r>
            <a:endParaRPr kumimoji="0" lang="en-US" altLang="en-US" sz="2800" b="0" i="0" u="none" strike="noStrike" kern="1200" cap="none" spc="0" normalizeH="0" baseline="0" noProof="0" dirty="0">
              <a:ln w="3175">
                <a:noFill/>
              </a:ln>
              <a:solidFill>
                <a:srgbClr val="2F2F2F"/>
              </a:solidFill>
              <a:effectLst/>
              <a:uLnTx/>
              <a:uFillTx/>
              <a:latin typeface="Calibri Light" panose="020F0302020204030204"/>
              <a:ea typeface="Segoe UI Light" charset="0"/>
              <a:cs typeface="Segoe UI Light" charset="0"/>
            </a:endParaRPr>
          </a:p>
        </p:txBody>
      </p:sp>
      <p:sp>
        <p:nvSpPr>
          <p:cNvPr id="3" name="TextBox 2"/>
          <p:cNvSpPr txBox="1"/>
          <p:nvPr/>
        </p:nvSpPr>
        <p:spPr>
          <a:xfrm>
            <a:off x="399063" y="797840"/>
            <a:ext cx="115793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F2F2F"/>
                </a:solidFill>
                <a:effectLst/>
                <a:uLnTx/>
                <a:uFillTx/>
                <a:latin typeface="Calibri Light" panose="020F0302020204030204"/>
                <a:ea typeface="Segoe Pro Light" charset="0"/>
                <a:cs typeface="Segoe Pro Light" charset="0"/>
              </a:rPr>
              <a:t>Get the same Office 365 tools you know and love, with new capabilities to help your day-to-day operations</a:t>
            </a:r>
          </a:p>
        </p:txBody>
      </p:sp>
    </p:spTree>
    <p:extLst>
      <p:ext uri="{BB962C8B-B14F-4D97-AF65-F5344CB8AC3E}">
        <p14:creationId xmlns:p14="http://schemas.microsoft.com/office/powerpoint/2010/main" val="3814619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918" y="1293090"/>
            <a:ext cx="2362200" cy="1041400"/>
          </a:xfrm>
          <a:prstGeom prst="rect">
            <a:avLst/>
          </a:prstGeom>
        </p:spPr>
      </p:pic>
      <p:pic>
        <p:nvPicPr>
          <p:cNvPr id="19" name="Picture 18"/>
          <p:cNvPicPr>
            <a:picLocks noChangeAspect="1"/>
          </p:cNvPicPr>
          <p:nvPr/>
        </p:nvPicPr>
        <p:blipFill>
          <a:blip r:embed="rId4"/>
          <a:stretch>
            <a:fillRect/>
          </a:stretch>
        </p:blipFill>
        <p:spPr>
          <a:xfrm>
            <a:off x="6982641" y="1454867"/>
            <a:ext cx="1759368" cy="694126"/>
          </a:xfrm>
          <a:prstGeom prst="rect">
            <a:avLst/>
          </a:prstGeom>
        </p:spPr>
      </p:pic>
      <p:sp>
        <p:nvSpPr>
          <p:cNvPr id="13" name="TextBox 12"/>
          <p:cNvSpPr txBox="1"/>
          <p:nvPr/>
        </p:nvSpPr>
        <p:spPr>
          <a:xfrm>
            <a:off x="2933427" y="1609248"/>
            <a:ext cx="2511223" cy="57708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kumimoji="0" lang="en-US" sz="1050" b="1" i="0" u="none" strike="noStrike" kern="1200" cap="none" spc="0" normalizeH="0" baseline="0" noProof="0" dirty="0">
                <a:ln>
                  <a:noFill/>
                </a:ln>
                <a:solidFill>
                  <a:srgbClr val="2F2F2F"/>
                </a:solidFill>
                <a:effectLst/>
                <a:uLnTx/>
                <a:uFillTx/>
                <a:latin typeface="Calibri" panose="020F0502020204030204"/>
                <a:ea typeface="+mn-ea"/>
                <a:cs typeface="+mn-cs"/>
              </a:rPr>
              <a:t>Size: </a:t>
            </a:r>
            <a:r>
              <a:rPr kumimoji="0" lang="en-US" sz="1050" b="0" i="0" u="none" strike="noStrike" kern="1200" cap="none" spc="0" normalizeH="0" baseline="0" noProof="0" dirty="0">
                <a:ln>
                  <a:noFill/>
                </a:ln>
                <a:solidFill>
                  <a:srgbClr val="2F2F2F"/>
                </a:solidFill>
                <a:effectLst/>
                <a:uLnTx/>
                <a:uFillTx/>
                <a:latin typeface="Calibri" panose="020F0502020204030204"/>
                <a:ea typeface="+mn-ea"/>
                <a:cs typeface="+mn-cs"/>
              </a:rPr>
              <a:t>Small (1-49 employees)</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kumimoji="0" lang="en-US" sz="1050" b="1" i="0" u="none" strike="noStrike" kern="1200" cap="none" spc="0" normalizeH="0" baseline="0" noProof="0" dirty="0">
                <a:ln>
                  <a:noFill/>
                </a:ln>
                <a:solidFill>
                  <a:srgbClr val="2F2F2F"/>
                </a:solidFill>
                <a:effectLst/>
                <a:uLnTx/>
                <a:uFillTx/>
                <a:latin typeface="Calibri" panose="020F0502020204030204"/>
                <a:ea typeface="+mn-ea"/>
                <a:cs typeface="+mn-cs"/>
              </a:rPr>
              <a:t>Industry: </a:t>
            </a:r>
            <a:r>
              <a:rPr kumimoji="0" lang="en-US" sz="1050" b="0" i="0" u="none" strike="noStrike" kern="1200" cap="none" spc="0" normalizeH="0" baseline="0" noProof="0" dirty="0">
                <a:ln>
                  <a:noFill/>
                </a:ln>
                <a:solidFill>
                  <a:srgbClr val="2F2F2F"/>
                </a:solidFill>
                <a:effectLst/>
                <a:uLnTx/>
                <a:uFillTx/>
                <a:latin typeface="Calibri" panose="020F0502020204030204"/>
                <a:ea typeface="+mn-ea"/>
                <a:cs typeface="+mn-cs"/>
              </a:rPr>
              <a:t>Retail and Consumer Goods</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kumimoji="0" lang="en-US" sz="1050" b="1" i="0" u="none" strike="noStrike" kern="1200" cap="none" spc="0" normalizeH="0" baseline="0" noProof="0" dirty="0">
                <a:ln>
                  <a:noFill/>
                </a:ln>
                <a:solidFill>
                  <a:srgbClr val="2F2F2F"/>
                </a:solidFill>
                <a:effectLst/>
                <a:uLnTx/>
                <a:uFillTx/>
                <a:latin typeface="Calibri" panose="020F0502020204030204"/>
                <a:ea typeface="+mn-ea"/>
                <a:cs typeface="+mn-cs"/>
              </a:rPr>
              <a:t>Location: </a:t>
            </a:r>
            <a:r>
              <a:rPr kumimoji="0" lang="en-US" sz="1050" b="0" i="0" u="none" strike="noStrike" kern="1200" cap="none" spc="0" normalizeH="0" baseline="0" noProof="0" dirty="0">
                <a:ln>
                  <a:noFill/>
                </a:ln>
                <a:solidFill>
                  <a:srgbClr val="2F2F2F"/>
                </a:solidFill>
                <a:effectLst/>
                <a:uLnTx/>
                <a:uFillTx/>
                <a:latin typeface="Calibri" panose="020F0502020204030204"/>
                <a:ea typeface="+mn-ea"/>
                <a:cs typeface="+mn-cs"/>
              </a:rPr>
              <a:t>US</a:t>
            </a:r>
          </a:p>
        </p:txBody>
      </p:sp>
      <p:sp>
        <p:nvSpPr>
          <p:cNvPr id="14" name="Rectangle 13"/>
          <p:cNvSpPr/>
          <p:nvPr/>
        </p:nvSpPr>
        <p:spPr>
          <a:xfrm>
            <a:off x="788807" y="2401960"/>
            <a:ext cx="485085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2F2F2F"/>
                </a:solidFill>
                <a:effectLst/>
                <a:uLnTx/>
                <a:uFillTx/>
                <a:latin typeface="Calibri" charset="0"/>
                <a:ea typeface="Calibri" charset="0"/>
                <a:cs typeface="Calibri" charset="0"/>
              </a:rPr>
              <a:t>Fishs</a:t>
            </a:r>
            <a:r>
              <a:rPr kumimoji="0" lang="en-US" sz="1800" b="0" i="0" u="none" strike="noStrike" kern="1200" cap="none" spc="0" normalizeH="0" baseline="0" noProof="0" dirty="0">
                <a:ln>
                  <a:noFill/>
                </a:ln>
                <a:solidFill>
                  <a:srgbClr val="2F2F2F"/>
                </a:solidFill>
                <a:effectLst/>
                <a:uLnTx/>
                <a:uFillTx/>
                <a:latin typeface="Calibri" charset="0"/>
                <a:ea typeface="Calibri" charset="0"/>
                <a:cs typeface="Calibri" charset="0"/>
              </a:rPr>
              <a:t> Eddy sets the table for growing business with Office products</a:t>
            </a:r>
          </a:p>
        </p:txBody>
      </p:sp>
      <p:sp>
        <p:nvSpPr>
          <p:cNvPr id="15" name="Rectangle 14"/>
          <p:cNvSpPr/>
          <p:nvPr/>
        </p:nvSpPr>
        <p:spPr>
          <a:xfrm>
            <a:off x="788807" y="3169806"/>
            <a:ext cx="4907498"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F2F2F"/>
                </a:solidFill>
                <a:effectLst/>
                <a:uLnTx/>
                <a:uFillTx/>
                <a:latin typeface="Calibri" charset="0"/>
                <a:ea typeface="Calibri" charset="0"/>
                <a:cs typeface="Calibri" charset="0"/>
              </a:rPr>
              <a:t>“Our technology was all over the place; data on local computers, some on our server. We didn’t have anything centralized. During Hurricane Sandy, we lost power and our server crashed. We needed to move our data and programs to the cloud—specifically, our email. We moved our mail to Microsoft Exchange and adopted Office, which helped improve data security and enabled us to work remotely.”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F2F2F"/>
              </a:solidFill>
              <a:effectLst/>
              <a:uLnTx/>
              <a:uFillTx/>
              <a:latin typeface="Calibri" charset="0"/>
              <a:ea typeface="Calibri" charset="0"/>
              <a:cs typeface="Calibri"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2F2F2F"/>
                </a:solidFill>
                <a:effectLst/>
                <a:uLnTx/>
                <a:uFillTx/>
                <a:latin typeface="Calibri" charset="0"/>
                <a:ea typeface="Calibri" charset="0"/>
                <a:cs typeface="Calibri" charset="0"/>
              </a:rPr>
              <a:t> - Noah </a:t>
            </a:r>
            <a:r>
              <a:rPr kumimoji="0" lang="en-US" sz="1600" b="0" i="1" u="none" strike="noStrike" kern="1200" cap="none" spc="0" normalizeH="0" baseline="0" noProof="0" dirty="0" err="1">
                <a:ln>
                  <a:noFill/>
                </a:ln>
                <a:solidFill>
                  <a:srgbClr val="2F2F2F"/>
                </a:solidFill>
                <a:effectLst/>
                <a:uLnTx/>
                <a:uFillTx/>
                <a:latin typeface="Calibri" charset="0"/>
                <a:ea typeface="Calibri" charset="0"/>
                <a:cs typeface="Calibri" charset="0"/>
              </a:rPr>
              <a:t>Lenovitz</a:t>
            </a:r>
            <a:r>
              <a:rPr kumimoji="0" lang="en-US" sz="1600" b="0" i="1" u="none" strike="noStrike" kern="1200" cap="none" spc="0" normalizeH="0" baseline="0" noProof="0" dirty="0">
                <a:ln>
                  <a:noFill/>
                </a:ln>
                <a:solidFill>
                  <a:srgbClr val="2F2F2F"/>
                </a:solidFill>
                <a:effectLst/>
                <a:uLnTx/>
                <a:uFillTx/>
                <a:latin typeface="Calibri" charset="0"/>
                <a:ea typeface="Calibri" charset="0"/>
                <a:cs typeface="Calibri" charset="0"/>
              </a:rPr>
              <a:t>, Partner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srgbClr val="2F2F2F"/>
              </a:solidFill>
              <a:effectLst/>
              <a:uLnTx/>
              <a:uFillTx/>
              <a:latin typeface="Calibri" charset="0"/>
              <a:ea typeface="Calibri" charset="0"/>
              <a:cs typeface="Calibri"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F2F2F"/>
                </a:solidFill>
                <a:effectLst/>
                <a:uLnTx/>
                <a:uFillTx/>
                <a:latin typeface="Calibri" charset="0"/>
                <a:ea typeface="Calibri" charset="0"/>
                <a:cs typeface="Calibri" charset="0"/>
                <a:hlinkClick r:id="rId5"/>
              </a:rPr>
              <a:t>Full Story</a:t>
            </a:r>
            <a:endParaRPr kumimoji="0" lang="en-US" sz="1600" b="1" i="0" u="none" strike="noStrike" kern="1200" cap="none" spc="0" normalizeH="0" baseline="0" noProof="0" dirty="0">
              <a:ln>
                <a:noFill/>
              </a:ln>
              <a:solidFill>
                <a:srgbClr val="2F2F2F"/>
              </a:solidFill>
              <a:effectLst/>
              <a:uLnTx/>
              <a:uFillTx/>
              <a:latin typeface="Calibri" charset="0"/>
              <a:ea typeface="Calibri" charset="0"/>
              <a:cs typeface="Calibri" charset="0"/>
            </a:endParaRPr>
          </a:p>
        </p:txBody>
      </p:sp>
      <p:sp>
        <p:nvSpPr>
          <p:cNvPr id="18" name="TextBox 17"/>
          <p:cNvSpPr txBox="1"/>
          <p:nvPr/>
        </p:nvSpPr>
        <p:spPr>
          <a:xfrm>
            <a:off x="8930557" y="1541833"/>
            <a:ext cx="2511223" cy="57708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kumimoji="0" lang="en-US" sz="1050" b="1" i="0" u="none" strike="noStrike" kern="1200" cap="none" spc="0" normalizeH="0" baseline="0" noProof="0" dirty="0">
                <a:ln>
                  <a:noFill/>
                </a:ln>
                <a:solidFill>
                  <a:srgbClr val="2F2F2F"/>
                </a:solidFill>
                <a:effectLst/>
                <a:uLnTx/>
                <a:uFillTx/>
                <a:latin typeface="Calibri" panose="020F0502020204030204"/>
                <a:ea typeface="+mn-ea"/>
                <a:cs typeface="+mn-cs"/>
              </a:rPr>
              <a:t>Size: </a:t>
            </a:r>
            <a:r>
              <a:rPr kumimoji="0" lang="en-US" sz="1050" b="0" i="0" u="none" strike="noStrike" kern="1200" cap="none" spc="0" normalizeH="0" baseline="0" noProof="0" dirty="0">
                <a:ln>
                  <a:noFill/>
                </a:ln>
                <a:solidFill>
                  <a:srgbClr val="2F2F2F"/>
                </a:solidFill>
                <a:effectLst/>
                <a:uLnTx/>
                <a:uFillTx/>
                <a:latin typeface="Calibri" panose="020F0502020204030204"/>
                <a:ea typeface="+mn-ea"/>
                <a:cs typeface="+mn-cs"/>
              </a:rPr>
              <a:t>Small (1-49 employees)</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kumimoji="0" lang="en-US" sz="1050" b="1" i="0" u="none" strike="noStrike" kern="1200" cap="none" spc="0" normalizeH="0" baseline="0" noProof="0" dirty="0">
                <a:ln>
                  <a:noFill/>
                </a:ln>
                <a:solidFill>
                  <a:srgbClr val="2F2F2F"/>
                </a:solidFill>
                <a:effectLst/>
                <a:uLnTx/>
                <a:uFillTx/>
                <a:latin typeface="Calibri" panose="020F0502020204030204"/>
                <a:ea typeface="+mn-ea"/>
                <a:cs typeface="+mn-cs"/>
              </a:rPr>
              <a:t>Industry: </a:t>
            </a:r>
            <a:r>
              <a:rPr kumimoji="0" lang="en-US" sz="1050" b="0" i="0" u="none" strike="noStrike" kern="1200" cap="none" spc="0" normalizeH="0" baseline="0" noProof="0" dirty="0">
                <a:ln>
                  <a:noFill/>
                </a:ln>
                <a:solidFill>
                  <a:srgbClr val="2F2F2F"/>
                </a:solidFill>
                <a:effectLst/>
                <a:uLnTx/>
                <a:uFillTx/>
                <a:latin typeface="Calibri" panose="020F0502020204030204"/>
                <a:ea typeface="+mn-ea"/>
                <a:cs typeface="+mn-cs"/>
              </a:rPr>
              <a:t>Professional Services </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kumimoji="0" lang="en-US" sz="1050" b="1" i="0" u="none" strike="noStrike" kern="1200" cap="none" spc="0" normalizeH="0" baseline="0" noProof="0" dirty="0">
                <a:ln>
                  <a:noFill/>
                </a:ln>
                <a:solidFill>
                  <a:srgbClr val="2F2F2F"/>
                </a:solidFill>
                <a:effectLst/>
                <a:uLnTx/>
                <a:uFillTx/>
                <a:latin typeface="Calibri" panose="020F0502020204030204"/>
                <a:ea typeface="+mn-ea"/>
                <a:cs typeface="+mn-cs"/>
              </a:rPr>
              <a:t>Location: </a:t>
            </a:r>
            <a:r>
              <a:rPr kumimoji="0" lang="en-US" sz="1050" b="0" i="0" u="none" strike="noStrike" kern="1200" cap="none" spc="0" normalizeH="0" baseline="0" noProof="0" dirty="0">
                <a:ln>
                  <a:noFill/>
                </a:ln>
                <a:solidFill>
                  <a:srgbClr val="2F2F2F"/>
                </a:solidFill>
                <a:effectLst/>
                <a:uLnTx/>
                <a:uFillTx/>
                <a:latin typeface="Calibri" panose="020F0502020204030204"/>
                <a:ea typeface="+mn-ea"/>
                <a:cs typeface="+mn-cs"/>
              </a:rPr>
              <a:t>US</a:t>
            </a:r>
          </a:p>
        </p:txBody>
      </p:sp>
      <p:sp>
        <p:nvSpPr>
          <p:cNvPr id="21" name="Rectangle 20"/>
          <p:cNvSpPr/>
          <p:nvPr/>
        </p:nvSpPr>
        <p:spPr>
          <a:xfrm>
            <a:off x="6747351" y="2401960"/>
            <a:ext cx="469443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F2F2F"/>
                </a:solidFill>
                <a:effectLst/>
                <a:uLnTx/>
                <a:uFillTx/>
                <a:latin typeface="Calibri" charset="0"/>
                <a:ea typeface="Calibri" charset="0"/>
                <a:cs typeface="Calibri" charset="0"/>
              </a:rPr>
              <a:t>Law firm adopts cloud suite to amplify services and help safeguard client trust</a:t>
            </a:r>
          </a:p>
        </p:txBody>
      </p:sp>
      <p:sp>
        <p:nvSpPr>
          <p:cNvPr id="22" name="Rectangle 21"/>
          <p:cNvSpPr/>
          <p:nvPr/>
        </p:nvSpPr>
        <p:spPr>
          <a:xfrm>
            <a:off x="6747351" y="3169806"/>
            <a:ext cx="4328884" cy="33701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F2F2F"/>
                </a:solidFill>
                <a:effectLst/>
                <a:uLnTx/>
                <a:uFillTx/>
                <a:latin typeface="Calibri" charset="0"/>
                <a:ea typeface="Calibri" charset="0"/>
                <a:cs typeface="Calibri" charset="0"/>
              </a:rPr>
              <a:t>“When a client provides us with confidential information, it’s critical we protect that information. In the same way that my client has to trust me, I have to trust the technology my firm relies on, and I know that I can with Office 365.”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F2F2F"/>
              </a:solidFill>
              <a:effectLst/>
              <a:uLnTx/>
              <a:uFillTx/>
              <a:latin typeface="Calibri" charset="0"/>
              <a:ea typeface="Calibri" charset="0"/>
              <a:cs typeface="Calibri"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700" b="0" i="1" u="none" strike="noStrike" kern="1200" cap="none" spc="0" normalizeH="0" baseline="0" noProof="0" dirty="0">
                <a:ln>
                  <a:noFill/>
                </a:ln>
                <a:solidFill>
                  <a:srgbClr val="2F2F2F"/>
                </a:solidFill>
                <a:effectLst/>
                <a:uLnTx/>
                <a:uFillTx/>
                <a:latin typeface="Calibri" charset="0"/>
                <a:ea typeface="Calibri" charset="0"/>
                <a:cs typeface="Calibri" charset="0"/>
              </a:rPr>
              <a:t>John Browning, Founder and President</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1700" b="0" i="1" u="none" strike="noStrike" kern="1200" cap="none" spc="0" normalizeH="0" baseline="0" noProof="0" dirty="0">
              <a:ln>
                <a:noFill/>
              </a:ln>
              <a:solidFill>
                <a:srgbClr val="2F2F2F"/>
              </a:solidFill>
              <a:effectLst/>
              <a:uLnTx/>
              <a:uFillTx/>
              <a:latin typeface="Calibri" charset="0"/>
              <a:ea typeface="Calibri" charset="0"/>
              <a:cs typeface="Calibri"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1700" b="0" i="1" u="none" strike="noStrike" kern="1200" cap="none" spc="0" normalizeH="0" baseline="0" noProof="0" dirty="0">
              <a:ln>
                <a:noFill/>
              </a:ln>
              <a:solidFill>
                <a:srgbClr val="2F2F2F"/>
              </a:solidFill>
              <a:effectLst/>
              <a:uLnTx/>
              <a:uFillTx/>
              <a:latin typeface="Calibri" charset="0"/>
              <a:ea typeface="Calibri" charset="0"/>
              <a:cs typeface="Calibri"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1400" b="0" i="1" u="none" strike="noStrike" kern="1200" cap="none" spc="0" normalizeH="0" baseline="0" noProof="0" dirty="0">
              <a:ln>
                <a:noFill/>
              </a:ln>
              <a:solidFill>
                <a:srgbClr val="2F2F2F"/>
              </a:solidFill>
              <a:effectLst/>
              <a:uLnTx/>
              <a:uFillTx/>
              <a:latin typeface="Calibri" charset="0"/>
              <a:ea typeface="Calibri" charset="0"/>
              <a:cs typeface="Calibri"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2F2F2F"/>
              </a:solidFill>
              <a:effectLst/>
              <a:uLnTx/>
              <a:uFillTx/>
              <a:latin typeface="Calibri" charset="0"/>
              <a:ea typeface="Calibri" charset="0"/>
              <a:cs typeface="Calibri" charset="0"/>
              <a:hlinkClick r:id="rId6"/>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F2F2F"/>
                </a:solidFill>
                <a:effectLst/>
                <a:uLnTx/>
                <a:uFillTx/>
                <a:latin typeface="Calibri" charset="0"/>
                <a:ea typeface="Calibri" charset="0"/>
                <a:cs typeface="Calibri" charset="0"/>
                <a:hlinkClick r:id="rId6"/>
              </a:rPr>
              <a:t>Full Story</a:t>
            </a:r>
            <a:endParaRPr kumimoji="0" lang="en-US" sz="1600" b="1" i="0" u="none" strike="noStrike" kern="1200" cap="none" spc="0" normalizeH="0" baseline="0" noProof="0" dirty="0">
              <a:ln>
                <a:noFill/>
              </a:ln>
              <a:solidFill>
                <a:srgbClr val="2F2F2F"/>
              </a:solidFill>
              <a:effectLst/>
              <a:uLnTx/>
              <a:uFillTx/>
              <a:latin typeface="Calibri" charset="0"/>
              <a:ea typeface="Calibri" charset="0"/>
              <a:cs typeface="Calibri"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1" u="none" strike="noStrike" kern="1200" cap="none" spc="0" normalizeH="0" baseline="0" noProof="0" dirty="0">
              <a:ln>
                <a:noFill/>
              </a:ln>
              <a:solidFill>
                <a:srgbClr val="2F2F2F"/>
              </a:solidFill>
              <a:effectLst/>
              <a:uLnTx/>
              <a:uFillTx/>
              <a:latin typeface="Calibri" charset="0"/>
              <a:ea typeface="Calibri" charset="0"/>
              <a:cs typeface="Calibri" charset="0"/>
            </a:endParaRPr>
          </a:p>
        </p:txBody>
      </p:sp>
      <p:sp>
        <p:nvSpPr>
          <p:cNvPr id="23" name="Title 1"/>
          <p:cNvSpPr txBox="1">
            <a:spLocks/>
          </p:cNvSpPr>
          <p:nvPr/>
        </p:nvSpPr>
        <p:spPr>
          <a:xfrm>
            <a:off x="432903" y="200350"/>
            <a:ext cx="11285485" cy="678068"/>
          </a:xfrm>
          <a:prstGeom prst="rect">
            <a:avLst/>
          </a:prstGeom>
          <a:noFill/>
        </p:spPr>
        <p:txBody>
          <a:bodyPr lIns="0" tIns="0" rIns="0" bIns="0"/>
          <a:lstStyle>
            <a:lvl1pPr algn="l" defTabSz="914180" rtl="0" eaLnBrk="1" latinLnBrk="0" hangingPunct="1">
              <a:lnSpc>
                <a:spcPct val="90000"/>
              </a:lnSpc>
              <a:spcBef>
                <a:spcPct val="0"/>
              </a:spcBef>
              <a:buNone/>
              <a:defRPr lang="en-US" sz="5500" b="0" kern="1200" cap="none" spc="-98" baseline="0">
                <a:ln w="3175">
                  <a:noFill/>
                </a:ln>
                <a:solidFill>
                  <a:schemeClr val="tx1">
                    <a:lumMod val="75000"/>
                  </a:schemeClr>
                </a:solidFill>
                <a:effectLst/>
                <a:latin typeface="+mj-lt"/>
                <a:ea typeface="+mn-ea"/>
                <a:cs typeface="Segoe UI" pitchFamily="34" charset="0"/>
              </a:defRPr>
            </a:lvl1pPr>
          </a:lstStyle>
          <a:p>
            <a:pPr marL="0" marR="0" lvl="0" indent="0" algn="l" defTabSz="914180" rtl="0" eaLnBrk="1" fontAlgn="auto" latinLnBrk="0" hangingPunct="1">
              <a:lnSpc>
                <a:spcPct val="100000"/>
              </a:lnSpc>
              <a:spcBef>
                <a:spcPct val="0"/>
              </a:spcBef>
              <a:spcAft>
                <a:spcPts val="0"/>
              </a:spcAft>
              <a:buClrTx/>
              <a:buSzTx/>
              <a:buFontTx/>
              <a:buNone/>
              <a:tabLst/>
              <a:defRPr/>
            </a:pPr>
            <a:r>
              <a:rPr kumimoji="0" lang="en-US" altLang="en-US" sz="3400" b="0" i="0" u="none" strike="noStrike" kern="1200" cap="none" spc="0" normalizeH="0" baseline="0" noProof="0" dirty="0">
                <a:ln w="3175">
                  <a:noFill/>
                </a:ln>
                <a:solidFill>
                  <a:srgbClr val="D83B01"/>
                </a:solidFill>
                <a:effectLst/>
                <a:uLnTx/>
                <a:uFillTx/>
                <a:latin typeface="Calibri Light" panose="020F0302020204030204"/>
                <a:ea typeface="Segoe UI Light" charset="0"/>
                <a:cs typeface="Segoe UI Light" charset="0"/>
              </a:rPr>
              <a:t>Customer stories</a:t>
            </a:r>
            <a:r>
              <a:rPr kumimoji="0" lang="en-US" altLang="en-US" sz="3400" b="1" i="0" u="none" strike="noStrike" kern="1200" cap="none" spc="0" normalizeH="0" baseline="0" noProof="0" dirty="0">
                <a:ln w="3175">
                  <a:noFill/>
                </a:ln>
                <a:solidFill>
                  <a:srgbClr val="D83B01"/>
                </a:solidFill>
                <a:effectLst/>
                <a:uLnTx/>
                <a:uFillTx/>
                <a:latin typeface="Segoe UI Light" charset="0"/>
                <a:ea typeface="Segoe UI Light" charset="0"/>
                <a:cs typeface="Segoe UI Light" charset="0"/>
              </a:rPr>
              <a:t>: </a:t>
            </a:r>
            <a:r>
              <a:rPr kumimoji="0" lang="en-US" altLang="en-US" sz="2800" b="0" i="0" u="none" strike="noStrike" kern="1200" cap="none" spc="0" normalizeH="0" baseline="0" noProof="0" dirty="0">
                <a:ln w="3175">
                  <a:noFill/>
                </a:ln>
                <a:solidFill>
                  <a:srgbClr val="2F2F2F"/>
                </a:solidFill>
                <a:effectLst/>
                <a:uLnTx/>
                <a:uFillTx/>
                <a:latin typeface="Segoe UI Light" charset="0"/>
                <a:ea typeface="Segoe UI Light" charset="0"/>
                <a:cs typeface="Segoe UI Light" charset="0"/>
              </a:rPr>
              <a:t>Small businesses win with Office 365 </a:t>
            </a:r>
          </a:p>
        </p:txBody>
      </p:sp>
      <p:cxnSp>
        <p:nvCxnSpPr>
          <p:cNvPr id="24" name="Straight Connector 23"/>
          <p:cNvCxnSpPr/>
          <p:nvPr/>
        </p:nvCxnSpPr>
        <p:spPr>
          <a:xfrm>
            <a:off x="6252630" y="1454867"/>
            <a:ext cx="12700" cy="449558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820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5683466" y="3165942"/>
            <a:ext cx="496618" cy="496618"/>
          </a:xfrm>
          <a:prstGeom prst="ellipse">
            <a:avLst/>
          </a:prstGeom>
          <a:solidFill>
            <a:srgbClr val="EB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p:cNvSpPr/>
          <p:nvPr/>
        </p:nvSpPr>
        <p:spPr>
          <a:xfrm>
            <a:off x="5683466" y="4017280"/>
            <a:ext cx="496618" cy="496618"/>
          </a:xfrm>
          <a:prstGeom prst="ellipse">
            <a:avLst/>
          </a:prstGeom>
          <a:solidFill>
            <a:srgbClr val="EB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Content Placeholder 2"/>
          <p:cNvSpPr txBox="1">
            <a:spLocks/>
          </p:cNvSpPr>
          <p:nvPr/>
        </p:nvSpPr>
        <p:spPr>
          <a:xfrm>
            <a:off x="6430075" y="2154805"/>
            <a:ext cx="4132822" cy="2605506"/>
          </a:xfrm>
          <a:prstGeom prst="rect">
            <a:avLst/>
          </a:prstGeom>
        </p:spPr>
        <p:txBody>
          <a:bodyPr vert="horz" lIns="0" tIns="45720" rIns="91440" bIns="45720" rtlCol="0">
            <a:no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solidFill>
                  <a:schemeClr val="accent5">
                    <a:lumMod val="75000"/>
                  </a:schemeClr>
                </a:soli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solidFill>
                  <a:schemeClr val="accent5">
                    <a:lumMod val="75000"/>
                  </a:schemeClr>
                </a:solidFill>
                <a:latin typeface="+mj-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800" kern="1200" spc="0" baseline="0">
                <a:solidFill>
                  <a:schemeClr val="accent5">
                    <a:lumMod val="75000"/>
                  </a:schemeClr>
                </a:solidFill>
                <a:latin typeface="Segoe UI Semilight" panose="020B0402040204020203" pitchFamily="34" charset="0"/>
                <a:ea typeface="+mn-ea"/>
                <a:cs typeface="Segoe UI Semilight" panose="020B0402040204020203" pitchFamily="34" charset="0"/>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accent5">
                    <a:lumMod val="75000"/>
                  </a:schemeClr>
                </a:solidFill>
                <a:latin typeface="Segoe UI Semibold" panose="020B0702040204020203" pitchFamily="34" charset="0"/>
                <a:ea typeface="+mn-ea"/>
                <a:cs typeface="Segoe UI Semibold" panose="020B0702040204020203" pitchFamily="34" charset="0"/>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solidFill>
                  <a:schemeClr val="accent5">
                    <a:lumMod val="75000"/>
                  </a:schemeClr>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14367" rtl="0" eaLnBrk="1" fontAlgn="ctr" latinLnBrk="0" hangingPunct="1">
              <a:lnSpc>
                <a:spcPct val="150000"/>
              </a:lnSpc>
              <a:spcBef>
                <a:spcPts val="1200"/>
              </a:spcBef>
              <a:spcAft>
                <a:spcPts val="1200"/>
              </a:spcAft>
              <a:buClrTx/>
              <a:buSzPct val="90000"/>
              <a:buFont typeface="Arial" pitchFamily="34" charset="0"/>
              <a:buNone/>
              <a:tabLst/>
              <a:defRPr/>
            </a:pPr>
            <a:r>
              <a:rPr kumimoji="0" lang="en-US" sz="2400" b="0" i="0" u="none" strike="noStrike" kern="1200" cap="none" spc="0" normalizeH="0" baseline="0" noProof="0" dirty="0">
                <a:ln>
                  <a:noFill/>
                </a:ln>
                <a:solidFill>
                  <a:srgbClr val="2F2F2F"/>
                </a:solidFill>
                <a:effectLst/>
                <a:uLnTx/>
                <a:uFillTx/>
                <a:latin typeface="Calibri Light" panose="020F0302020204030204"/>
                <a:ea typeface="Segoe UI Light" charset="0"/>
                <a:cs typeface="Segoe UI Light" charset="0"/>
              </a:rPr>
              <a:t>Choose your approach</a:t>
            </a:r>
          </a:p>
          <a:p>
            <a:pPr marL="0" marR="0" lvl="0" indent="0" algn="l" defTabSz="914367" rtl="0" eaLnBrk="1" fontAlgn="ctr" latinLnBrk="0" hangingPunct="1">
              <a:lnSpc>
                <a:spcPct val="150000"/>
              </a:lnSpc>
              <a:spcBef>
                <a:spcPts val="1200"/>
              </a:spcBef>
              <a:spcAft>
                <a:spcPts val="1200"/>
              </a:spcAft>
              <a:buClrTx/>
              <a:buSzPct val="90000"/>
              <a:buFont typeface="Arial" pitchFamily="34" charset="0"/>
              <a:buNone/>
              <a:tabLst/>
              <a:defRPr/>
            </a:pPr>
            <a:r>
              <a:rPr kumimoji="0" lang="en-US" sz="2400" b="0" i="0" u="none" strike="noStrike" kern="1200" cap="none" spc="0" normalizeH="0" baseline="0" noProof="0" dirty="0">
                <a:ln>
                  <a:noFill/>
                </a:ln>
                <a:solidFill>
                  <a:srgbClr val="2F2F2F"/>
                </a:solidFill>
                <a:effectLst/>
                <a:uLnTx/>
                <a:uFillTx/>
                <a:latin typeface="Calibri Light" panose="020F0302020204030204"/>
                <a:ea typeface="Segoe UI Light" charset="0"/>
                <a:cs typeface="Segoe UI Light" charset="0"/>
              </a:rPr>
              <a:t>Choose your product</a:t>
            </a:r>
          </a:p>
          <a:p>
            <a:pPr marL="0" marR="0" lvl="0" indent="0" algn="l" defTabSz="914367" rtl="0" eaLnBrk="1" fontAlgn="ctr" latinLnBrk="0" hangingPunct="1">
              <a:lnSpc>
                <a:spcPct val="150000"/>
              </a:lnSpc>
              <a:spcBef>
                <a:spcPts val="1200"/>
              </a:spcBef>
              <a:spcAft>
                <a:spcPts val="1200"/>
              </a:spcAft>
              <a:buClrTx/>
              <a:buSzPct val="90000"/>
              <a:buFont typeface="Arial" pitchFamily="34" charset="0"/>
              <a:buNone/>
              <a:tabLst/>
              <a:defRPr/>
            </a:pPr>
            <a:r>
              <a:rPr kumimoji="0" lang="en-US" sz="2400" b="0" i="0" u="none" strike="noStrike" kern="1200" cap="none" spc="0" normalizeH="0" baseline="0" noProof="0" dirty="0">
                <a:ln>
                  <a:noFill/>
                </a:ln>
                <a:solidFill>
                  <a:srgbClr val="2F2F2F"/>
                </a:solidFill>
                <a:effectLst/>
                <a:uLnTx/>
                <a:uFillTx/>
                <a:latin typeface="Calibri Light" panose="020F0302020204030204"/>
                <a:ea typeface="Segoe UI Light" charset="0"/>
                <a:cs typeface="Segoe UI Light" charset="0"/>
              </a:rPr>
              <a:t>Migrate</a:t>
            </a:r>
          </a:p>
          <a:p>
            <a:pPr marL="0" marR="0" lvl="0" indent="0" algn="l" defTabSz="914367" rtl="0" eaLnBrk="1" fontAlgn="ctr" latinLnBrk="0" hangingPunct="1">
              <a:lnSpc>
                <a:spcPct val="150000"/>
              </a:lnSpc>
              <a:spcBef>
                <a:spcPct val="20000"/>
              </a:spcBef>
              <a:spcAft>
                <a:spcPts val="0"/>
              </a:spcAft>
              <a:buClrTx/>
              <a:buSzPct val="90000"/>
              <a:buFont typeface="Arial" pitchFamily="34" charset="0"/>
              <a:buNone/>
              <a:tabLst/>
              <a:defRPr/>
            </a:pPr>
            <a:endParaRPr kumimoji="0" lang="en-US" sz="2400" b="0" i="0" u="none" strike="noStrike" kern="1200" cap="none" spc="0" normalizeH="0" baseline="0" noProof="0" dirty="0">
              <a:ln>
                <a:noFill/>
              </a:ln>
              <a:solidFill>
                <a:srgbClr val="2F2F2F"/>
              </a:solidFill>
              <a:effectLst/>
              <a:uLnTx/>
              <a:uFillTx/>
              <a:latin typeface="Calibri Light" panose="020F0302020204030204"/>
              <a:ea typeface="Segoe UI Light" charset="0"/>
              <a:cs typeface="Segoe UI Light" charset="0"/>
            </a:endParaRPr>
          </a:p>
        </p:txBody>
      </p:sp>
      <p:sp>
        <p:nvSpPr>
          <p:cNvPr id="19" name="Oval 18"/>
          <p:cNvSpPr/>
          <p:nvPr/>
        </p:nvSpPr>
        <p:spPr>
          <a:xfrm>
            <a:off x="5683466" y="2314604"/>
            <a:ext cx="496618" cy="496618"/>
          </a:xfrm>
          <a:prstGeom prst="ellipse">
            <a:avLst/>
          </a:prstGeom>
          <a:solidFill>
            <a:srgbClr val="EB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Content Placeholder 2"/>
          <p:cNvSpPr txBox="1">
            <a:spLocks/>
          </p:cNvSpPr>
          <p:nvPr/>
        </p:nvSpPr>
        <p:spPr>
          <a:xfrm>
            <a:off x="5868432" y="2154805"/>
            <a:ext cx="376677" cy="2266548"/>
          </a:xfrm>
          <a:prstGeom prst="rect">
            <a:avLst/>
          </a:prstGeom>
        </p:spPr>
        <p:txBody>
          <a:bodyPr vert="horz" lIns="0" tIns="45720" rIns="91440" bIns="45720" rtlCol="0">
            <a:no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solidFill>
                  <a:schemeClr val="accent5">
                    <a:lumMod val="75000"/>
                  </a:schemeClr>
                </a:soli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solidFill>
                  <a:schemeClr val="accent5">
                    <a:lumMod val="75000"/>
                  </a:schemeClr>
                </a:solidFill>
                <a:latin typeface="+mj-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800" kern="1200" spc="0" baseline="0">
                <a:solidFill>
                  <a:schemeClr val="accent5">
                    <a:lumMod val="75000"/>
                  </a:schemeClr>
                </a:solidFill>
                <a:latin typeface="Segoe UI Semilight" panose="020B0402040204020203" pitchFamily="34" charset="0"/>
                <a:ea typeface="+mn-ea"/>
                <a:cs typeface="Segoe UI Semilight" panose="020B0402040204020203" pitchFamily="34" charset="0"/>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accent5">
                    <a:lumMod val="75000"/>
                  </a:schemeClr>
                </a:solidFill>
                <a:latin typeface="Segoe UI Semibold" panose="020B0702040204020203" pitchFamily="34" charset="0"/>
                <a:ea typeface="+mn-ea"/>
                <a:cs typeface="Segoe UI Semibold" panose="020B0702040204020203" pitchFamily="34" charset="0"/>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solidFill>
                  <a:schemeClr val="accent5">
                    <a:lumMod val="75000"/>
                  </a:schemeClr>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14367" rtl="0" eaLnBrk="1" fontAlgn="ctr" latinLnBrk="0" hangingPunct="1">
              <a:lnSpc>
                <a:spcPct val="150000"/>
              </a:lnSpc>
              <a:spcBef>
                <a:spcPts val="1200"/>
              </a:spcBef>
              <a:spcAft>
                <a:spcPts val="1200"/>
              </a:spcAft>
              <a:buClrTx/>
              <a:buSzPct val="90000"/>
              <a:buFont typeface="Arial" pitchFamily="34" charset="0"/>
              <a:buNone/>
              <a:tabLst/>
              <a:defRPr/>
            </a:pPr>
            <a:r>
              <a:rPr kumimoji="0" lang="en-US" sz="2400" b="0" i="0" u="none" strike="noStrike" kern="1200" cap="none" spc="0" normalizeH="0" baseline="0" noProof="0" dirty="0">
                <a:ln>
                  <a:noFill/>
                </a:ln>
                <a:solidFill>
                  <a:srgbClr val="D83B01"/>
                </a:solidFill>
                <a:effectLst/>
                <a:uLnTx/>
                <a:uFillTx/>
                <a:latin typeface="Calibri Light" panose="020F0302020204030204"/>
                <a:ea typeface="+mn-ea"/>
                <a:cs typeface="Segoe UI Semibold" panose="020B0702040204020203" pitchFamily="34" charset="0"/>
              </a:rPr>
              <a:t>1</a:t>
            </a:r>
          </a:p>
          <a:p>
            <a:pPr marL="0" marR="0" lvl="0" indent="0" algn="l" defTabSz="914367" rtl="0" eaLnBrk="1" fontAlgn="ctr" latinLnBrk="0" hangingPunct="1">
              <a:lnSpc>
                <a:spcPct val="150000"/>
              </a:lnSpc>
              <a:spcBef>
                <a:spcPts val="1200"/>
              </a:spcBef>
              <a:spcAft>
                <a:spcPts val="1200"/>
              </a:spcAft>
              <a:buClrTx/>
              <a:buSzPct val="90000"/>
              <a:buFont typeface="Arial" pitchFamily="34" charset="0"/>
              <a:buNone/>
              <a:tabLst/>
              <a:defRPr/>
            </a:pPr>
            <a:r>
              <a:rPr kumimoji="0" lang="en-US" sz="2400" b="0" i="0" u="none" strike="noStrike" kern="1200" cap="none" spc="0" normalizeH="0" baseline="0" noProof="0" dirty="0">
                <a:ln>
                  <a:noFill/>
                </a:ln>
                <a:solidFill>
                  <a:srgbClr val="D83B01"/>
                </a:solidFill>
                <a:effectLst/>
                <a:uLnTx/>
                <a:uFillTx/>
                <a:latin typeface="Calibri Light" panose="020F0302020204030204"/>
                <a:ea typeface="+mn-ea"/>
                <a:cs typeface="Segoe UI Semibold" panose="020B0702040204020203" pitchFamily="34" charset="0"/>
              </a:rPr>
              <a:t>2</a:t>
            </a:r>
          </a:p>
          <a:p>
            <a:pPr marL="0" marR="0" lvl="0" indent="0" algn="l" defTabSz="914367" rtl="0" eaLnBrk="1" fontAlgn="ctr" latinLnBrk="0" hangingPunct="1">
              <a:lnSpc>
                <a:spcPct val="150000"/>
              </a:lnSpc>
              <a:spcBef>
                <a:spcPts val="1200"/>
              </a:spcBef>
              <a:spcAft>
                <a:spcPts val="1200"/>
              </a:spcAft>
              <a:buClrTx/>
              <a:buSzPct val="90000"/>
              <a:buFont typeface="Arial" pitchFamily="34" charset="0"/>
              <a:buNone/>
              <a:tabLst/>
              <a:defRPr/>
            </a:pPr>
            <a:r>
              <a:rPr kumimoji="0" lang="en-US" sz="2400" b="0" i="0" u="none" strike="noStrike" kern="1200" cap="none" spc="0" normalizeH="0" baseline="0" noProof="0" dirty="0">
                <a:ln>
                  <a:noFill/>
                </a:ln>
                <a:solidFill>
                  <a:srgbClr val="D83B01"/>
                </a:solidFill>
                <a:effectLst/>
                <a:uLnTx/>
                <a:uFillTx/>
                <a:latin typeface="Calibri Light" panose="020F0302020204030204"/>
                <a:ea typeface="+mn-ea"/>
                <a:cs typeface="Segoe UI Semibold" panose="020B0702040204020203" pitchFamily="34" charset="0"/>
              </a:rPr>
              <a:t>3</a:t>
            </a:r>
            <a:endParaRPr kumimoji="0" lang="en-US" sz="2400" b="0" i="0" u="none" strike="noStrike" kern="1200" cap="none" spc="0" normalizeH="0" baseline="0" noProof="0" dirty="0">
              <a:ln>
                <a:noFill/>
              </a:ln>
              <a:solidFill>
                <a:srgbClr val="D83B01"/>
              </a:solidFill>
              <a:effectLst/>
              <a:uLnTx/>
              <a:uFillTx/>
              <a:latin typeface="Calibri Light" panose="020F0302020204030204"/>
              <a:ea typeface="+mn-ea"/>
              <a:cs typeface="+mn-cs"/>
            </a:endParaRPr>
          </a:p>
        </p:txBody>
      </p:sp>
      <p:sp>
        <p:nvSpPr>
          <p:cNvPr id="10" name="Rectangle 9"/>
          <p:cNvSpPr/>
          <p:nvPr/>
        </p:nvSpPr>
        <p:spPr>
          <a:xfrm>
            <a:off x="0" y="0"/>
            <a:ext cx="4970033" cy="6858000"/>
          </a:xfrm>
          <a:prstGeom prst="rect">
            <a:avLst/>
          </a:prstGeom>
          <a:solidFill>
            <a:srgbClr val="D83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
          <p:cNvSpPr txBox="1">
            <a:spLocks/>
          </p:cNvSpPr>
          <p:nvPr/>
        </p:nvSpPr>
        <p:spPr>
          <a:xfrm>
            <a:off x="488877" y="0"/>
            <a:ext cx="4008760" cy="6858000"/>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Light" panose="020F0302020204030204"/>
                <a:ea typeface="Segoe UI Light" charset="0"/>
                <a:cs typeface="Segoe UI Light" charset="0"/>
              </a:rPr>
              <a:t>Avoid disruption to your business in</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Light" panose="020F0302020204030204"/>
                <a:ea typeface="Segoe UI Light" charset="0"/>
                <a:cs typeface="Segoe UI Light" charset="0"/>
              </a:rPr>
              <a:t>3 steps</a:t>
            </a:r>
          </a:p>
        </p:txBody>
      </p:sp>
    </p:spTree>
    <p:extLst>
      <p:ext uri="{BB962C8B-B14F-4D97-AF65-F5344CB8AC3E}">
        <p14:creationId xmlns:p14="http://schemas.microsoft.com/office/powerpoint/2010/main" val="29855158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42" presetClass="path" presetSubtype="0" decel="100000" fill="hold" grpId="1" nodeType="withEffect">
                                  <p:stCondLst>
                                    <p:cond delay="0"/>
                                  </p:stCondLst>
                                  <p:childTnLst>
                                    <p:animMotion origin="layout" path="M -2.91667E-6 0.04537 L -2.91667E-6 7.40741E-7 " pathEditMode="relative" rAng="0" ptsTypes="AA">
                                      <p:cBhvr>
                                        <p:cTn id="9" dur="1000" fill="hold"/>
                                        <p:tgtEl>
                                          <p:spTgt spid="14"/>
                                        </p:tgtEl>
                                        <p:attrNameLst>
                                          <p:attrName>ppt_x</p:attrName>
                                          <p:attrName>ppt_y</p:attrName>
                                        </p:attrNameLst>
                                      </p:cBhvr>
                                      <p:rCtr x="0" y="-2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33866" y="3442351"/>
            <a:ext cx="498025" cy="0"/>
          </a:xfrm>
          <a:prstGeom prst="line">
            <a:avLst/>
          </a:prstGeom>
          <a:ln w="571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Connector: Elbow 29"/>
          <p:cNvCxnSpPr/>
          <p:nvPr/>
        </p:nvCxnSpPr>
        <p:spPr>
          <a:xfrm flipV="1">
            <a:off x="554302" y="2251478"/>
            <a:ext cx="3907958" cy="1199525"/>
          </a:xfrm>
          <a:prstGeom prst="bentConnector3">
            <a:avLst>
              <a:gd name="adj1" fmla="val -422"/>
            </a:avLst>
          </a:prstGeom>
          <a:ln w="57150">
            <a:solidFill>
              <a:schemeClr val="bg1">
                <a:lumMod val="75000"/>
              </a:schemeClr>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0"/>
          <p:cNvCxnSpPr/>
          <p:nvPr/>
        </p:nvCxnSpPr>
        <p:spPr>
          <a:xfrm>
            <a:off x="553962" y="3186536"/>
            <a:ext cx="3886227" cy="1493486"/>
          </a:xfrm>
          <a:prstGeom prst="bentConnector3">
            <a:avLst>
              <a:gd name="adj1" fmla="val -420"/>
            </a:avLst>
          </a:prstGeom>
          <a:ln w="57150">
            <a:solidFill>
              <a:schemeClr val="bg1">
                <a:lumMod val="75000"/>
              </a:schemeClr>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bwMode="auto">
          <a:xfrm>
            <a:off x="433540" y="3334889"/>
            <a:ext cx="224902" cy="224902"/>
          </a:xfrm>
          <a:prstGeom prst="ellipse">
            <a:avLst/>
          </a:prstGeom>
          <a:solidFill>
            <a:schemeClr val="bg2"/>
          </a:solidFill>
          <a:ln w="571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37" name="Rectangle 54"/>
          <p:cNvSpPr/>
          <p:nvPr/>
        </p:nvSpPr>
        <p:spPr bwMode="auto">
          <a:xfrm>
            <a:off x="5837758" y="2356504"/>
            <a:ext cx="5490642" cy="146122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lumMod val="90000"/>
                    <a:lumOff val="10000"/>
                  </a:prstClr>
                </a:solidFill>
                <a:effectLst/>
                <a:uLnTx/>
                <a:uFillTx/>
                <a:latin typeface="Calibri" charset="0"/>
                <a:ea typeface="Calibri" charset="0"/>
                <a:cs typeface="Calibri" charset="0"/>
              </a:rPr>
              <a:t>Migrate your old Office 2007 clients and services to Office 365, which is always available and always up-to-date. You’ll never have to worry about upgrading again.</a:t>
            </a:r>
          </a:p>
        </p:txBody>
      </p:sp>
      <p:sp>
        <p:nvSpPr>
          <p:cNvPr id="39" name="TextBox 55"/>
          <p:cNvSpPr txBox="1"/>
          <p:nvPr/>
        </p:nvSpPr>
        <p:spPr>
          <a:xfrm>
            <a:off x="5837758" y="1977878"/>
            <a:ext cx="5352588" cy="544765"/>
          </a:xfrm>
          <a:prstGeom prst="rect">
            <a:avLst/>
          </a:prstGeom>
          <a:solidFill>
            <a:srgbClr val="D83B01"/>
          </a:solidFill>
        </p:spPr>
        <p:txBody>
          <a:bodyPr wrap="square" lIns="182880" tIns="146304" rIns="182880" bIns="146304" rtlCol="0" anchor="ctr" anchorCtr="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charset="0"/>
                <a:ea typeface="Calibri" charset="0"/>
                <a:cs typeface="Calibri" charset="0"/>
              </a:rPr>
              <a:t>1.   Move to the Cloud with Office 365</a:t>
            </a:r>
          </a:p>
        </p:txBody>
      </p:sp>
      <p:sp>
        <p:nvSpPr>
          <p:cNvPr id="40" name="Freeform 16"/>
          <p:cNvSpPr>
            <a:spLocks noEditPoints="1"/>
          </p:cNvSpPr>
          <p:nvPr/>
        </p:nvSpPr>
        <p:spPr bwMode="auto">
          <a:xfrm>
            <a:off x="4713274" y="2020359"/>
            <a:ext cx="700569" cy="612622"/>
          </a:xfrm>
          <a:custGeom>
            <a:avLst/>
            <a:gdLst>
              <a:gd name="T0" fmla="*/ 151 w 231"/>
              <a:gd name="T1" fmla="*/ 166 h 202"/>
              <a:gd name="T2" fmla="*/ 79 w 231"/>
              <a:gd name="T3" fmla="*/ 166 h 202"/>
              <a:gd name="T4" fmla="*/ 108 w 231"/>
              <a:gd name="T5" fmla="*/ 173 h 202"/>
              <a:gd name="T6" fmla="*/ 123 w 231"/>
              <a:gd name="T7" fmla="*/ 92 h 202"/>
              <a:gd name="T8" fmla="*/ 141 w 231"/>
              <a:gd name="T9" fmla="*/ 155 h 202"/>
              <a:gd name="T10" fmla="*/ 210 w 231"/>
              <a:gd name="T11" fmla="*/ 54 h 202"/>
              <a:gd name="T12" fmla="*/ 228 w 231"/>
              <a:gd name="T13" fmla="*/ 77 h 202"/>
              <a:gd name="T14" fmla="*/ 227 w 231"/>
              <a:gd name="T15" fmla="*/ 110 h 202"/>
              <a:gd name="T16" fmla="*/ 202 w 231"/>
              <a:gd name="T17" fmla="*/ 134 h 202"/>
              <a:gd name="T18" fmla="*/ 138 w 231"/>
              <a:gd name="T19" fmla="*/ 138 h 202"/>
              <a:gd name="T20" fmla="*/ 185 w 231"/>
              <a:gd name="T21" fmla="*/ 122 h 202"/>
              <a:gd name="T22" fmla="*/ 206 w 231"/>
              <a:gd name="T23" fmla="*/ 113 h 202"/>
              <a:gd name="T24" fmla="*/ 215 w 231"/>
              <a:gd name="T25" fmla="*/ 92 h 202"/>
              <a:gd name="T26" fmla="*/ 206 w 231"/>
              <a:gd name="T27" fmla="*/ 70 h 202"/>
              <a:gd name="T28" fmla="*/ 184 w 231"/>
              <a:gd name="T29" fmla="*/ 61 h 202"/>
              <a:gd name="T30" fmla="*/ 166 w 231"/>
              <a:gd name="T31" fmla="*/ 29 h 202"/>
              <a:gd name="T32" fmla="*/ 131 w 231"/>
              <a:gd name="T33" fmla="*/ 16 h 202"/>
              <a:gd name="T34" fmla="*/ 98 w 231"/>
              <a:gd name="T35" fmla="*/ 27 h 202"/>
              <a:gd name="T36" fmla="*/ 79 w 231"/>
              <a:gd name="T37" fmla="*/ 56 h 202"/>
              <a:gd name="T38" fmla="*/ 54 w 231"/>
              <a:gd name="T39" fmla="*/ 46 h 202"/>
              <a:gd name="T40" fmla="*/ 26 w 231"/>
              <a:gd name="T41" fmla="*/ 57 h 202"/>
              <a:gd name="T42" fmla="*/ 15 w 231"/>
              <a:gd name="T43" fmla="*/ 84 h 202"/>
              <a:gd name="T44" fmla="*/ 26 w 231"/>
              <a:gd name="T45" fmla="*/ 111 h 202"/>
              <a:gd name="T46" fmla="*/ 54 w 231"/>
              <a:gd name="T47" fmla="*/ 122 h 202"/>
              <a:gd name="T48" fmla="*/ 92 w 231"/>
              <a:gd name="T49" fmla="*/ 138 h 202"/>
              <a:gd name="T50" fmla="*/ 33 w 231"/>
              <a:gd name="T51" fmla="*/ 133 h 202"/>
              <a:gd name="T52" fmla="*/ 4 w 231"/>
              <a:gd name="T53" fmla="*/ 105 h 202"/>
              <a:gd name="T54" fmla="*/ 4 w 231"/>
              <a:gd name="T55" fmla="*/ 63 h 202"/>
              <a:gd name="T56" fmla="*/ 33 w 231"/>
              <a:gd name="T57" fmla="*/ 35 h 202"/>
              <a:gd name="T58" fmla="*/ 71 w 231"/>
              <a:gd name="T59" fmla="*/ 34 h 202"/>
              <a:gd name="T60" fmla="*/ 97 w 231"/>
              <a:gd name="T61" fmla="*/ 9 h 202"/>
              <a:gd name="T62" fmla="*/ 131 w 231"/>
              <a:gd name="T63" fmla="*/ 0 h 202"/>
              <a:gd name="T64" fmla="*/ 171 w 231"/>
              <a:gd name="T65" fmla="*/ 13 h 202"/>
              <a:gd name="T66" fmla="*/ 196 w 231"/>
              <a:gd name="T67" fmla="*/ 4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1" h="202">
                <a:moveTo>
                  <a:pt x="141" y="155"/>
                </a:moveTo>
                <a:cubicBezTo>
                  <a:pt x="151" y="166"/>
                  <a:pt x="151" y="166"/>
                  <a:pt x="151" y="166"/>
                </a:cubicBezTo>
                <a:cubicBezTo>
                  <a:pt x="115" y="202"/>
                  <a:pt x="115" y="202"/>
                  <a:pt x="115" y="202"/>
                </a:cubicBezTo>
                <a:cubicBezTo>
                  <a:pt x="79" y="166"/>
                  <a:pt x="79" y="166"/>
                  <a:pt x="79" y="166"/>
                </a:cubicBezTo>
                <a:cubicBezTo>
                  <a:pt x="90" y="155"/>
                  <a:pt x="90" y="155"/>
                  <a:pt x="90" y="155"/>
                </a:cubicBezTo>
                <a:cubicBezTo>
                  <a:pt x="108" y="173"/>
                  <a:pt x="108" y="173"/>
                  <a:pt x="108" y="173"/>
                </a:cubicBezTo>
                <a:cubicBezTo>
                  <a:pt x="108" y="92"/>
                  <a:pt x="108" y="92"/>
                  <a:pt x="108" y="92"/>
                </a:cubicBezTo>
                <a:cubicBezTo>
                  <a:pt x="123" y="92"/>
                  <a:pt x="123" y="92"/>
                  <a:pt x="123" y="92"/>
                </a:cubicBezTo>
                <a:cubicBezTo>
                  <a:pt x="123" y="173"/>
                  <a:pt x="123" y="173"/>
                  <a:pt x="123" y="173"/>
                </a:cubicBezTo>
                <a:cubicBezTo>
                  <a:pt x="141" y="155"/>
                  <a:pt x="141" y="155"/>
                  <a:pt x="141" y="155"/>
                </a:cubicBezTo>
                <a:close/>
                <a:moveTo>
                  <a:pt x="196" y="48"/>
                </a:moveTo>
                <a:cubicBezTo>
                  <a:pt x="201" y="49"/>
                  <a:pt x="206" y="51"/>
                  <a:pt x="210" y="54"/>
                </a:cubicBezTo>
                <a:cubicBezTo>
                  <a:pt x="214" y="57"/>
                  <a:pt x="218" y="60"/>
                  <a:pt x="221" y="64"/>
                </a:cubicBezTo>
                <a:cubicBezTo>
                  <a:pt x="224" y="68"/>
                  <a:pt x="227" y="72"/>
                  <a:pt x="228" y="77"/>
                </a:cubicBezTo>
                <a:cubicBezTo>
                  <a:pt x="230" y="82"/>
                  <a:pt x="231" y="87"/>
                  <a:pt x="231" y="92"/>
                </a:cubicBezTo>
                <a:cubicBezTo>
                  <a:pt x="231" y="98"/>
                  <a:pt x="230" y="104"/>
                  <a:pt x="227" y="110"/>
                </a:cubicBezTo>
                <a:cubicBezTo>
                  <a:pt x="225" y="115"/>
                  <a:pt x="221" y="120"/>
                  <a:pt x="217" y="124"/>
                </a:cubicBezTo>
                <a:cubicBezTo>
                  <a:pt x="213" y="128"/>
                  <a:pt x="208" y="132"/>
                  <a:pt x="202" y="134"/>
                </a:cubicBezTo>
                <a:cubicBezTo>
                  <a:pt x="197" y="136"/>
                  <a:pt x="191" y="138"/>
                  <a:pt x="185" y="138"/>
                </a:cubicBezTo>
                <a:cubicBezTo>
                  <a:pt x="138" y="138"/>
                  <a:pt x="138" y="138"/>
                  <a:pt x="138" y="138"/>
                </a:cubicBezTo>
                <a:cubicBezTo>
                  <a:pt x="138" y="122"/>
                  <a:pt x="138" y="122"/>
                  <a:pt x="138" y="122"/>
                </a:cubicBezTo>
                <a:cubicBezTo>
                  <a:pt x="185" y="122"/>
                  <a:pt x="185" y="122"/>
                  <a:pt x="185" y="122"/>
                </a:cubicBezTo>
                <a:cubicBezTo>
                  <a:pt x="189" y="122"/>
                  <a:pt x="193" y="122"/>
                  <a:pt x="197" y="120"/>
                </a:cubicBezTo>
                <a:cubicBezTo>
                  <a:pt x="200" y="118"/>
                  <a:pt x="204" y="116"/>
                  <a:pt x="206" y="113"/>
                </a:cubicBezTo>
                <a:cubicBezTo>
                  <a:pt x="209" y="111"/>
                  <a:pt x="211" y="107"/>
                  <a:pt x="213" y="104"/>
                </a:cubicBezTo>
                <a:cubicBezTo>
                  <a:pt x="215" y="100"/>
                  <a:pt x="215" y="96"/>
                  <a:pt x="215" y="92"/>
                </a:cubicBezTo>
                <a:cubicBezTo>
                  <a:pt x="215" y="88"/>
                  <a:pt x="215" y="83"/>
                  <a:pt x="213" y="80"/>
                </a:cubicBezTo>
                <a:cubicBezTo>
                  <a:pt x="211" y="76"/>
                  <a:pt x="209" y="73"/>
                  <a:pt x="206" y="70"/>
                </a:cubicBezTo>
                <a:cubicBezTo>
                  <a:pt x="203" y="67"/>
                  <a:pt x="200" y="65"/>
                  <a:pt x="196" y="64"/>
                </a:cubicBezTo>
                <a:cubicBezTo>
                  <a:pt x="192" y="62"/>
                  <a:pt x="188" y="61"/>
                  <a:pt x="184" y="61"/>
                </a:cubicBezTo>
                <a:cubicBezTo>
                  <a:pt x="183" y="55"/>
                  <a:pt x="181" y="49"/>
                  <a:pt x="178" y="43"/>
                </a:cubicBezTo>
                <a:cubicBezTo>
                  <a:pt x="174" y="38"/>
                  <a:pt x="171" y="33"/>
                  <a:pt x="166" y="29"/>
                </a:cubicBezTo>
                <a:cubicBezTo>
                  <a:pt x="161" y="25"/>
                  <a:pt x="156" y="21"/>
                  <a:pt x="150" y="19"/>
                </a:cubicBezTo>
                <a:cubicBezTo>
                  <a:pt x="144" y="17"/>
                  <a:pt x="137" y="16"/>
                  <a:pt x="131" y="16"/>
                </a:cubicBezTo>
                <a:cubicBezTo>
                  <a:pt x="124" y="16"/>
                  <a:pt x="119" y="17"/>
                  <a:pt x="113" y="19"/>
                </a:cubicBezTo>
                <a:cubicBezTo>
                  <a:pt x="107" y="21"/>
                  <a:pt x="102" y="23"/>
                  <a:pt x="98" y="27"/>
                </a:cubicBezTo>
                <a:cubicBezTo>
                  <a:pt x="93" y="30"/>
                  <a:pt x="89" y="35"/>
                  <a:pt x="86" y="39"/>
                </a:cubicBezTo>
                <a:cubicBezTo>
                  <a:pt x="83" y="44"/>
                  <a:pt x="80" y="50"/>
                  <a:pt x="79" y="56"/>
                </a:cubicBezTo>
                <a:cubicBezTo>
                  <a:pt x="75" y="53"/>
                  <a:pt x="71" y="50"/>
                  <a:pt x="67" y="49"/>
                </a:cubicBezTo>
                <a:cubicBezTo>
                  <a:pt x="63" y="47"/>
                  <a:pt x="58" y="46"/>
                  <a:pt x="54" y="46"/>
                </a:cubicBezTo>
                <a:cubicBezTo>
                  <a:pt x="48" y="46"/>
                  <a:pt x="43" y="47"/>
                  <a:pt x="39" y="49"/>
                </a:cubicBezTo>
                <a:cubicBezTo>
                  <a:pt x="34" y="51"/>
                  <a:pt x="30" y="54"/>
                  <a:pt x="26" y="57"/>
                </a:cubicBezTo>
                <a:cubicBezTo>
                  <a:pt x="23" y="61"/>
                  <a:pt x="20" y="65"/>
                  <a:pt x="18" y="69"/>
                </a:cubicBezTo>
                <a:cubicBezTo>
                  <a:pt x="16" y="74"/>
                  <a:pt x="15" y="79"/>
                  <a:pt x="15" y="84"/>
                </a:cubicBezTo>
                <a:cubicBezTo>
                  <a:pt x="15" y="90"/>
                  <a:pt x="16" y="94"/>
                  <a:pt x="18" y="99"/>
                </a:cubicBezTo>
                <a:cubicBezTo>
                  <a:pt x="20" y="104"/>
                  <a:pt x="23" y="108"/>
                  <a:pt x="26" y="111"/>
                </a:cubicBezTo>
                <a:cubicBezTo>
                  <a:pt x="30" y="115"/>
                  <a:pt x="34" y="117"/>
                  <a:pt x="39" y="119"/>
                </a:cubicBezTo>
                <a:cubicBezTo>
                  <a:pt x="43" y="121"/>
                  <a:pt x="48" y="122"/>
                  <a:pt x="54" y="122"/>
                </a:cubicBezTo>
                <a:cubicBezTo>
                  <a:pt x="92" y="122"/>
                  <a:pt x="92" y="122"/>
                  <a:pt x="92" y="122"/>
                </a:cubicBezTo>
                <a:cubicBezTo>
                  <a:pt x="92" y="138"/>
                  <a:pt x="92" y="138"/>
                  <a:pt x="92" y="138"/>
                </a:cubicBezTo>
                <a:cubicBezTo>
                  <a:pt x="54" y="138"/>
                  <a:pt x="54" y="138"/>
                  <a:pt x="54" y="138"/>
                </a:cubicBezTo>
                <a:cubicBezTo>
                  <a:pt x="46" y="138"/>
                  <a:pt x="39" y="136"/>
                  <a:pt x="33" y="133"/>
                </a:cubicBezTo>
                <a:cubicBezTo>
                  <a:pt x="26" y="131"/>
                  <a:pt x="20" y="127"/>
                  <a:pt x="16" y="122"/>
                </a:cubicBezTo>
                <a:cubicBezTo>
                  <a:pt x="11" y="117"/>
                  <a:pt x="7" y="112"/>
                  <a:pt x="4" y="105"/>
                </a:cubicBezTo>
                <a:cubicBezTo>
                  <a:pt x="1" y="99"/>
                  <a:pt x="0" y="92"/>
                  <a:pt x="0" y="84"/>
                </a:cubicBezTo>
                <a:cubicBezTo>
                  <a:pt x="0" y="77"/>
                  <a:pt x="1" y="70"/>
                  <a:pt x="4" y="63"/>
                </a:cubicBezTo>
                <a:cubicBezTo>
                  <a:pt x="7" y="57"/>
                  <a:pt x="11" y="51"/>
                  <a:pt x="16" y="47"/>
                </a:cubicBezTo>
                <a:cubicBezTo>
                  <a:pt x="20" y="42"/>
                  <a:pt x="26" y="38"/>
                  <a:pt x="33" y="35"/>
                </a:cubicBezTo>
                <a:cubicBezTo>
                  <a:pt x="39" y="32"/>
                  <a:pt x="46" y="31"/>
                  <a:pt x="54" y="31"/>
                </a:cubicBezTo>
                <a:cubicBezTo>
                  <a:pt x="60" y="31"/>
                  <a:pt x="65" y="32"/>
                  <a:pt x="71" y="34"/>
                </a:cubicBezTo>
                <a:cubicBezTo>
                  <a:pt x="74" y="29"/>
                  <a:pt x="78" y="24"/>
                  <a:pt x="82" y="20"/>
                </a:cubicBezTo>
                <a:cubicBezTo>
                  <a:pt x="87" y="16"/>
                  <a:pt x="91" y="12"/>
                  <a:pt x="97" y="9"/>
                </a:cubicBezTo>
                <a:cubicBezTo>
                  <a:pt x="102" y="6"/>
                  <a:pt x="107" y="4"/>
                  <a:pt x="113" y="3"/>
                </a:cubicBezTo>
                <a:cubicBezTo>
                  <a:pt x="119" y="1"/>
                  <a:pt x="125" y="0"/>
                  <a:pt x="131" y="0"/>
                </a:cubicBezTo>
                <a:cubicBezTo>
                  <a:pt x="138" y="0"/>
                  <a:pt x="145" y="1"/>
                  <a:pt x="152" y="4"/>
                </a:cubicBezTo>
                <a:cubicBezTo>
                  <a:pt x="159" y="6"/>
                  <a:pt x="165" y="9"/>
                  <a:pt x="171" y="13"/>
                </a:cubicBezTo>
                <a:cubicBezTo>
                  <a:pt x="177" y="18"/>
                  <a:pt x="182" y="23"/>
                  <a:pt x="186" y="28"/>
                </a:cubicBezTo>
                <a:cubicBezTo>
                  <a:pt x="191" y="34"/>
                  <a:pt x="194" y="41"/>
                  <a:pt x="196" y="48"/>
                </a:cubicBezTo>
                <a:close/>
              </a:path>
            </a:pathLst>
          </a:custGeom>
          <a:solidFill>
            <a:srgbClr val="DF4028"/>
          </a:solidFill>
          <a:ln>
            <a:noFill/>
          </a:ln>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41" name="TextBox 40"/>
          <p:cNvSpPr txBox="1"/>
          <p:nvPr/>
        </p:nvSpPr>
        <p:spPr>
          <a:xfrm>
            <a:off x="778864" y="3057530"/>
            <a:ext cx="1980157" cy="794064"/>
          </a:xfrm>
          <a:prstGeom prst="rect">
            <a:avLst/>
          </a:prstGeom>
          <a:noFill/>
        </p:spPr>
        <p:txBody>
          <a:bodyPr wrap="non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lumMod val="90000"/>
                    <a:lumOff val="10000"/>
                  </a:prstClr>
                </a:solidFill>
                <a:effectLst/>
                <a:uLnTx/>
                <a:uFillTx/>
                <a:latin typeface="Calibri" charset="0"/>
                <a:ea typeface="Calibri" charset="0"/>
                <a:cs typeface="Calibri" charset="0"/>
              </a:rPr>
              <a:t>Office 2007 </a:t>
            </a:r>
            <a:br>
              <a:rPr kumimoji="0" lang="en-US" sz="1800" b="1" i="0" u="none" strike="noStrike" kern="1200" cap="none" spc="0" normalizeH="0" baseline="0" noProof="0" dirty="0">
                <a:ln>
                  <a:noFill/>
                </a:ln>
                <a:solidFill>
                  <a:prstClr val="black">
                    <a:lumMod val="90000"/>
                    <a:lumOff val="10000"/>
                  </a:prstClr>
                </a:solidFill>
                <a:effectLst/>
                <a:uLnTx/>
                <a:uFillTx/>
                <a:latin typeface="Calibri" charset="0"/>
                <a:ea typeface="Calibri" charset="0"/>
                <a:cs typeface="Calibri" charset="0"/>
              </a:rPr>
            </a:br>
            <a:r>
              <a:rPr kumimoji="0" lang="en-US" sz="1800" b="1" i="0" u="none" strike="noStrike" kern="1200" cap="none" spc="0" normalizeH="0" baseline="0" noProof="0" dirty="0">
                <a:ln>
                  <a:noFill/>
                </a:ln>
                <a:solidFill>
                  <a:prstClr val="black">
                    <a:lumMod val="90000"/>
                    <a:lumOff val="10000"/>
                  </a:prstClr>
                </a:solidFill>
                <a:effectLst/>
                <a:uLnTx/>
                <a:uFillTx/>
                <a:latin typeface="Calibri" charset="0"/>
                <a:ea typeface="Calibri" charset="0"/>
                <a:cs typeface="Calibri" charset="0"/>
              </a:rPr>
              <a:t>Clients &amp; Servers</a:t>
            </a:r>
          </a:p>
        </p:txBody>
      </p:sp>
      <p:sp>
        <p:nvSpPr>
          <p:cNvPr id="42" name="Title 1"/>
          <p:cNvSpPr txBox="1">
            <a:spLocks/>
          </p:cNvSpPr>
          <p:nvPr/>
        </p:nvSpPr>
        <p:spPr>
          <a:xfrm>
            <a:off x="432903" y="200350"/>
            <a:ext cx="11573567" cy="678068"/>
          </a:xfrm>
          <a:prstGeom prst="rect">
            <a:avLst/>
          </a:prstGeom>
          <a:noFill/>
        </p:spPr>
        <p:txBody>
          <a:bodyPr lIns="0" tIns="0" rIns="0" bIns="0"/>
          <a:lstStyle>
            <a:lvl1pPr algn="l" defTabSz="914180" rtl="0" eaLnBrk="1" latinLnBrk="0" hangingPunct="1">
              <a:lnSpc>
                <a:spcPct val="90000"/>
              </a:lnSpc>
              <a:spcBef>
                <a:spcPct val="0"/>
              </a:spcBef>
              <a:buNone/>
              <a:defRPr lang="en-US" sz="5500" b="0" kern="1200" cap="none" spc="-98" baseline="0">
                <a:ln w="3175">
                  <a:noFill/>
                </a:ln>
                <a:solidFill>
                  <a:schemeClr val="tx1">
                    <a:lumMod val="75000"/>
                  </a:schemeClr>
                </a:solidFill>
                <a:effectLst/>
                <a:latin typeface="+mj-lt"/>
                <a:ea typeface="+mn-ea"/>
                <a:cs typeface="Segoe UI" pitchFamily="34" charset="0"/>
              </a:defRPr>
            </a:lvl1pPr>
          </a:lstStyle>
          <a:p>
            <a:pPr marL="0" marR="0" lvl="0" indent="0" algn="l" defTabSz="914180" rtl="0" eaLnBrk="1" fontAlgn="auto" latinLnBrk="0" hangingPunct="1">
              <a:lnSpc>
                <a:spcPct val="100000"/>
              </a:lnSpc>
              <a:spcBef>
                <a:spcPct val="0"/>
              </a:spcBef>
              <a:spcAft>
                <a:spcPts val="0"/>
              </a:spcAft>
              <a:buClrTx/>
              <a:buSzTx/>
              <a:buFontTx/>
              <a:buNone/>
              <a:tabLst/>
              <a:defRPr/>
            </a:pPr>
            <a:r>
              <a:rPr kumimoji="0" lang="en-US" altLang="en-US" sz="3400" b="0" i="0" u="none" strike="noStrike" kern="1200" cap="none" spc="0" normalizeH="0" baseline="0" noProof="0" dirty="0">
                <a:ln w="3175">
                  <a:noFill/>
                </a:ln>
                <a:solidFill>
                  <a:srgbClr val="D83B01"/>
                </a:solidFill>
                <a:effectLst/>
                <a:uLnTx/>
                <a:uFillTx/>
                <a:latin typeface="Calibri Light" charset="0"/>
                <a:ea typeface="Calibri Light" charset="0"/>
                <a:cs typeface="Calibri Light" charset="0"/>
              </a:rPr>
              <a:t>Step 1: Choose your approach</a:t>
            </a:r>
          </a:p>
        </p:txBody>
      </p:sp>
      <p:sp>
        <p:nvSpPr>
          <p:cNvPr id="46" name="TextBox 45"/>
          <p:cNvSpPr txBox="1"/>
          <p:nvPr/>
        </p:nvSpPr>
        <p:spPr>
          <a:xfrm>
            <a:off x="494273" y="4990483"/>
            <a:ext cx="4000647" cy="794064"/>
          </a:xfrm>
          <a:prstGeom prst="rect">
            <a:avLst/>
          </a:prstGeom>
          <a:noFill/>
        </p:spPr>
        <p:txBody>
          <a:bodyPr wrap="non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lumMod val="90000"/>
                    <a:lumOff val="10000"/>
                  </a:prstClr>
                </a:solidFill>
                <a:effectLst/>
                <a:uLnTx/>
                <a:uFillTx/>
                <a:latin typeface="Calibri" charset="0"/>
                <a:ea typeface="Calibri" charset="0"/>
                <a:cs typeface="Calibri" charset="0"/>
              </a:rPr>
              <a:t>Intermediate Steps to Server Updates </a:t>
            </a:r>
            <a:br>
              <a:rPr kumimoji="0" lang="en-US" sz="1800" b="1" i="0" u="none" strike="noStrike" kern="1200" cap="none" spc="0" normalizeH="0" baseline="0" noProof="0" dirty="0">
                <a:ln>
                  <a:noFill/>
                </a:ln>
                <a:solidFill>
                  <a:prstClr val="black">
                    <a:lumMod val="90000"/>
                    <a:lumOff val="10000"/>
                  </a:prstClr>
                </a:solidFill>
                <a:effectLst/>
                <a:uLnTx/>
                <a:uFillTx/>
                <a:latin typeface="Calibri" charset="0"/>
                <a:ea typeface="Calibri" charset="0"/>
                <a:cs typeface="Calibri" charset="0"/>
              </a:rPr>
            </a:br>
            <a:r>
              <a:rPr kumimoji="0" lang="en-US" sz="1800" b="1" i="0" u="none" strike="noStrike" kern="1200" cap="none" spc="0" normalizeH="0" baseline="0" noProof="0" dirty="0">
                <a:ln>
                  <a:noFill/>
                </a:ln>
                <a:solidFill>
                  <a:prstClr val="black">
                    <a:lumMod val="90000"/>
                    <a:lumOff val="10000"/>
                  </a:prstClr>
                </a:solidFill>
                <a:effectLst/>
                <a:uLnTx/>
                <a:uFillTx/>
                <a:latin typeface="Calibri" charset="0"/>
                <a:ea typeface="Calibri" charset="0"/>
                <a:cs typeface="Calibri" charset="0"/>
              </a:rPr>
              <a:t>(Exchange &amp; SharePoint)</a:t>
            </a:r>
          </a:p>
        </p:txBody>
      </p:sp>
      <p:sp>
        <p:nvSpPr>
          <p:cNvPr id="47" name="Oval 39"/>
          <p:cNvSpPr/>
          <p:nvPr/>
        </p:nvSpPr>
        <p:spPr bwMode="auto">
          <a:xfrm>
            <a:off x="1509065" y="4589892"/>
            <a:ext cx="224902" cy="224902"/>
          </a:xfrm>
          <a:prstGeom prst="ellipse">
            <a:avLst/>
          </a:prstGeom>
          <a:solidFill>
            <a:schemeClr val="bg2"/>
          </a:solidFill>
          <a:ln w="571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48" name="Oval 40"/>
          <p:cNvSpPr/>
          <p:nvPr/>
        </p:nvSpPr>
        <p:spPr bwMode="auto">
          <a:xfrm>
            <a:off x="3039748" y="4589892"/>
            <a:ext cx="224902" cy="224902"/>
          </a:xfrm>
          <a:prstGeom prst="ellipse">
            <a:avLst/>
          </a:prstGeom>
          <a:solidFill>
            <a:schemeClr val="bg2"/>
          </a:solidFill>
          <a:ln w="571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19" name="Rectangle 54"/>
          <p:cNvSpPr/>
          <p:nvPr/>
        </p:nvSpPr>
        <p:spPr bwMode="auto">
          <a:xfrm>
            <a:off x="5659955" y="1533789"/>
            <a:ext cx="4867275" cy="38776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600" b="0" i="1" u="none" strike="noStrike" kern="1200" cap="none" spc="0" normalizeH="0" baseline="0" noProof="0" dirty="0">
                <a:ln>
                  <a:noFill/>
                </a:ln>
                <a:solidFill>
                  <a:srgbClr val="D83B01"/>
                </a:solidFill>
                <a:effectLst/>
                <a:uLnTx/>
                <a:uFillTx/>
                <a:latin typeface="Calibri" charset="0"/>
                <a:ea typeface="Calibri" charset="0"/>
                <a:cs typeface="Calibri" charset="0"/>
              </a:rPr>
              <a:t>Most Popular Option</a:t>
            </a:r>
          </a:p>
        </p:txBody>
      </p:sp>
      <p:sp>
        <p:nvSpPr>
          <p:cNvPr id="20" name="TextBox 19"/>
          <p:cNvSpPr txBox="1"/>
          <p:nvPr/>
        </p:nvSpPr>
        <p:spPr>
          <a:xfrm>
            <a:off x="415318" y="761669"/>
            <a:ext cx="115084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Segoe UI Light" charset="0"/>
                <a:cs typeface="Segoe UI Light" charset="0"/>
              </a:rPr>
              <a:t>Select </a:t>
            </a:r>
            <a:r>
              <a:rPr kumimoji="0" lang="en-US" sz="1800" b="0" i="0" u="none" strike="noStrike" kern="1200" cap="none" spc="0" normalizeH="0" baseline="0" noProof="0">
                <a:ln>
                  <a:noFill/>
                </a:ln>
                <a:solidFill>
                  <a:prstClr val="black">
                    <a:lumMod val="65000"/>
                    <a:lumOff val="35000"/>
                  </a:prstClr>
                </a:solidFill>
                <a:effectLst/>
                <a:uLnTx/>
                <a:uFillTx/>
                <a:latin typeface="Calibri Light" panose="020F0302020204030204"/>
                <a:ea typeface="Segoe UI Light" charset="0"/>
                <a:cs typeface="Segoe UI Light" charset="0"/>
              </a:rPr>
              <a:t>between on premise </a:t>
            </a: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Segoe UI Light" charset="0"/>
                <a:cs typeface="Segoe UI Light" charset="0"/>
              </a:rPr>
              <a:t>or the cloud</a:t>
            </a:r>
          </a:p>
        </p:txBody>
      </p:sp>
      <p:sp>
        <p:nvSpPr>
          <p:cNvPr id="22" name="Rectangle 59"/>
          <p:cNvSpPr/>
          <p:nvPr/>
        </p:nvSpPr>
        <p:spPr bwMode="auto">
          <a:xfrm>
            <a:off x="5837758" y="4861119"/>
            <a:ext cx="5352588" cy="111645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lumMod val="90000"/>
                    <a:lumOff val="10000"/>
                  </a:prstClr>
                </a:solidFill>
                <a:effectLst/>
                <a:uLnTx/>
                <a:uFillTx/>
                <a:latin typeface="Calibri" charset="0"/>
                <a:ea typeface="Calibri" charset="0"/>
                <a:cs typeface="Calibri" charset="0"/>
              </a:rPr>
              <a:t>Take advantage of your Software Assurance benefits to update or replace your on-premises infrastructure.</a:t>
            </a:r>
          </a:p>
        </p:txBody>
      </p:sp>
      <p:sp>
        <p:nvSpPr>
          <p:cNvPr id="23" name="TextBox 60"/>
          <p:cNvSpPr txBox="1"/>
          <p:nvPr/>
        </p:nvSpPr>
        <p:spPr>
          <a:xfrm>
            <a:off x="5837758" y="4407639"/>
            <a:ext cx="5352589" cy="544765"/>
          </a:xfrm>
          <a:prstGeom prst="rect">
            <a:avLst/>
          </a:prstGeom>
          <a:solidFill>
            <a:schemeClr val="bg2"/>
          </a:solid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lumMod val="90000"/>
                    <a:lumOff val="10000"/>
                  </a:prstClr>
                </a:solidFill>
                <a:effectLst/>
                <a:uLnTx/>
                <a:uFillTx/>
                <a:latin typeface="Calibri" charset="0"/>
                <a:ea typeface="Calibri" charset="0"/>
                <a:cs typeface="Calibri" charset="0"/>
              </a:rPr>
              <a:t>1. Upgrade to Office 2016 Clients &amp; Servers</a:t>
            </a:r>
          </a:p>
        </p:txBody>
      </p:sp>
      <p:pic>
        <p:nvPicPr>
          <p:cNvPr id="26" name="Picture 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34226" y="4322209"/>
            <a:ext cx="613087" cy="632247"/>
          </a:xfrm>
          <a:prstGeom prst="rect">
            <a:avLst/>
          </a:prstGeom>
        </p:spPr>
      </p:pic>
    </p:spTree>
    <p:extLst>
      <p:ext uri="{BB962C8B-B14F-4D97-AF65-F5344CB8AC3E}">
        <p14:creationId xmlns:p14="http://schemas.microsoft.com/office/powerpoint/2010/main" val="2518590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SharedContentType xmlns="Microsoft.SharePoint.Taxonomy.ContentTypeSync" SourceId="e385fb40-52d4-4fae-9c5b-3e8ff8a5878e" ContentTypeId="0x0101000E4CB7077FEE4FF7AE86D4A500EEC7800300F96E2758736AEF45AFCE0C190C2A9DEC" PreviousValue="false"/>
</file>

<file path=customXml/item4.xml><?xml version="1.0" encoding="utf-8"?>
<ct:contentTypeSchema xmlns:ct="http://schemas.microsoft.com/office/2006/metadata/contentType" xmlns:ma="http://schemas.microsoft.com/office/2006/metadata/properties/metaAttributes" ct:_="" ma:_="" ma:contentTypeName="SMSG KM Document" ma:contentTypeID="0x0101000E4CB7077FEE4FF7AE86D4A500EEC7800300F96E2758736AEF45AFCE0C190C2A9DEC007FE4510CB509C94EA0B6E6B0E7CBA20B" ma:contentTypeVersion="69" ma:contentTypeDescription="A document content type used by Infopedia." ma:contentTypeScope="" ma:versionID="325b294f4b0bdec65a546ae39b75d70e">
  <xsd:schema xmlns:xsd="http://www.w3.org/2001/XMLSchema" xmlns:xs="http://www.w3.org/2001/XMLSchema" xmlns:p="http://schemas.microsoft.com/office/2006/metadata/properties" xmlns:ns1="http://schemas.microsoft.com/sharepoint/v3" xmlns:ns2="230e9df3-be65-4c73-a93b-d1236ebd677e" xmlns:ns3="230E9DF3-BE65-4C73-A93B-D1236EBD677E" xmlns:ns4="8b6ef221-a9e7-4fd3-81c1-44868d20ca84" xmlns:ns5="b618e6b4-47fe-42e5-aeb1-b3107e5af189" targetNamespace="http://schemas.microsoft.com/office/2006/metadata/properties" ma:root="true" ma:fieldsID="2d5eb60b6dbddceefbbf1195f86e7899" ns1:_="" ns2:_="" ns3:_="" ns4:_="" ns5:_="">
    <xsd:import namespace="http://schemas.microsoft.com/sharepoint/v3"/>
    <xsd:import namespace="230e9df3-be65-4c73-a93b-d1236ebd677e"/>
    <xsd:import namespace="230E9DF3-BE65-4C73-A93B-D1236EBD677E"/>
    <xsd:import namespace="8b6ef221-a9e7-4fd3-81c1-44868d20ca84"/>
    <xsd:import namespace="b618e6b4-47fe-42e5-aeb1-b3107e5af189"/>
    <xsd:element name="properties">
      <xsd:complexType>
        <xsd:sequence>
          <xsd:element name="documentManagement">
            <xsd:complexType>
              <xsd:all>
                <xsd:element ref="ns1:RoutingRuleDescription" minOccurs="0"/>
                <xsd:element ref="ns2:DocumentDescription" minOccurs="0"/>
                <xsd:element ref="ns2:Owner"/>
                <xsd:element ref="ns3:PublishDate" minOccurs="0"/>
                <xsd:element ref="ns1:PublishingPageContent" minOccurs="0"/>
                <xsd:element ref="ns2:Thumbnail1" minOccurs="0"/>
                <xsd:element ref="ns1:AverageRating" minOccurs="0"/>
                <xsd:element ref="ns1:RatingCount" minOccurs="0"/>
                <xsd:element ref="ns1:PublishingExpirationDate" minOccurs="0"/>
                <xsd:element ref="ns3:ApplyWorkflowRules" minOccurs="0"/>
                <xsd:element ref="ns2:ContentID" minOccurs="0"/>
                <xsd:element ref="ns2:Blog_x0020_Name" minOccurs="0"/>
                <xsd:element ref="ns2:hd9637eefc984b85b6097c6374e15725" minOccurs="0"/>
                <xsd:element ref="ns2:TaxCatchAll" minOccurs="0"/>
                <xsd:element ref="ns2:TaxCatchAllLabel" minOccurs="0"/>
                <xsd:element ref="ns2:b4224c12c78d42ea9b214de0badf8358" minOccurs="0"/>
                <xsd:element ref="ns2:_dlc_DocId" minOccurs="0"/>
                <xsd:element ref="ns2:TaxKeywordTaxHTField" minOccurs="0"/>
                <xsd:element ref="ns2:_dlc_DocIdUrl" minOccurs="0"/>
                <xsd:element ref="ns2:_dlc_DocIdPersistId" minOccurs="0"/>
                <xsd:element ref="ns1:ReportOwner" minOccurs="0"/>
                <xsd:element ref="ns2:m6d26e40ac264097a006193f92232ece" minOccurs="0"/>
                <xsd:element ref="ns2:ConfidentialityTaxHTField0" minOccurs="0"/>
                <xsd:element ref="ns2:od9986d31974458fb3007746ec0bce5f" minOccurs="0"/>
                <xsd:element ref="ns2:bf80e81150e248c48aa8cffdf0021a1f" minOccurs="0"/>
                <xsd:element ref="ns2:mb88723863e1404388ba3733387d48df" minOccurs="0"/>
                <xsd:element ref="ns2:l3c3ea61849e4288a8acc49bb5388e8c" minOccurs="0"/>
                <xsd:element ref="ns2:i0d941ee1e744ffea7aeee9924c91cbb" minOccurs="0"/>
                <xsd:element ref="ns2:i1b478372f814787abd313030b81fcb2" minOccurs="0"/>
                <xsd:element ref="ns2:Coowner" minOccurs="0"/>
                <xsd:element ref="ns2:k21a64daf20d4502b2796a1c6b8ce6c8" minOccurs="0"/>
                <xsd:element ref="ns2:b60f8d2dbb984f349d80d8196897f4d3" minOccurs="0"/>
                <xsd:element ref="ns2:ec5b2ad5c27b45fb8a00a1f27c7ce1ae" minOccurs="0"/>
                <xsd:element ref="ns2:m6c7b4717b6346e6a075a59dd47eac69" minOccurs="0"/>
                <xsd:element ref="ns2:kf34bcdc8fc34e479d3f94c6210e8e27" minOccurs="0"/>
                <xsd:element ref="ns2:ef109fd36bcf4bcd9dd945731030600b" minOccurs="0"/>
                <xsd:element ref="ns2:eb54ac91059940029a3cc8a4ff5af673" minOccurs="0"/>
                <xsd:element ref="ns2:k20e0dfa74bf4e44818db03027b0ccd8" minOccurs="0"/>
                <xsd:element ref="ns2:GenericText2" minOccurs="0"/>
                <xsd:element ref="ns2:GenericHTML1" minOccurs="0"/>
                <xsd:element ref="ns1:_ip_UnifiedCompliancePolicyProperties" minOccurs="0"/>
                <xsd:element ref="ns1:_ip_UnifiedCompliancePolicyUIAction" minOccurs="0"/>
                <xsd:element ref="ns4:LastSharedByUser" minOccurs="0"/>
                <xsd:element ref="ns4:LastSharedByTime" minOccurs="0"/>
                <xsd:element ref="ns5:ODSWF1" minOccurs="0"/>
                <xsd:element ref="ns5:Update_x0020_Parent_x0020_Child_x0020_Relation" minOccurs="0"/>
                <xsd:element ref="ns5:ODSWF" minOccurs="0"/>
                <xsd:element ref="ns5:ODSWF2" minOccurs="0"/>
                <xsd:element ref="ns5:ODSWF1_x0028_1_x0029_" minOccurs="0"/>
                <xsd:element ref="ns5:MediaServiceMetadata" minOccurs="0"/>
                <xsd:element ref="ns5:MediaServiceFastMetadata" minOccurs="0"/>
                <xsd:element ref="ns5: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element name="PublishingPageContent" ma:index="9" nillable="true" ma:displayName="Page Content" ma:description="Page Content is a site column created by the Publishing feature. It is used on the Article Page Content Type as the content of the page." ma:internalName="PublishingPageContent">
      <xsd:simpleType>
        <xsd:restriction base="dms:Unknown"/>
      </xsd:simpleType>
    </xsd:element>
    <xsd:element name="AverageRating" ma:index="13" nillable="true" ma:displayName="Rating (0-5)" ma:decimals="2" ma:description="Average value of all the ratings that have been submitted" ma:internalName="AverageRating" ma:readOnly="true">
      <xsd:simpleType>
        <xsd:restriction base="dms:Number"/>
      </xsd:simpleType>
    </xsd:element>
    <xsd:element name="RatingCount" ma:index="14" nillable="true" ma:displayName="Number of Ratings" ma:decimals="0" ma:description="Number of ratings submitted" ma:internalName="RatingCount" ma:readOnly="true">
      <xsd:simpleType>
        <xsd:restriction base="dms:Number"/>
      </xsd:simpleType>
    </xsd:element>
    <xsd:element name="PublishingExpirationDate" ma:index="17"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ReportOwner" ma:index="33" nillable="true" ma:displayName="Owner (People and Groups)" ma:description="Owner of this document" ma:list="UserInfo" ma:SearchPeopleOnly="false" ma:SharePointGroup="0" ma:internalName="Repor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ip_UnifiedCompliancePolicyProperties" ma:index="68" nillable="true" ma:displayName="Unified Compliance Policy Properties" ma:hidden="true" ma:internalName="_ip_UnifiedCompliancePolicyProperties">
      <xsd:simpleType>
        <xsd:restriction base="dms:Note"/>
      </xsd:simpleType>
    </xsd:element>
    <xsd:element name="_ip_UnifiedCompliancePolicyUIAction" ma:index="6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DocumentDescription" ma:index="3" nillable="true" ma:displayName="Document Description" ma:description="Alternate description for documents that can be used for display." ma:internalName="DocumentDescription">
      <xsd:simpleType>
        <xsd:restriction base="dms:Note">
          <xsd:maxLength value="255"/>
        </xsd:restriction>
      </xsd:simpleType>
    </xsd:element>
    <xsd:element name="Owner" ma:index="4"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Thumbnail1" ma:index="10" nillable="true" ma:displayName="Thumbnail" ma:format="Hyperlink" ma:internalName="Thumbnail1"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ContentID" ma:index="19" nillable="true" ma:displayName="Content ID" ma:indexed="true" ma:internalName="ContentID">
      <xsd:simpleType>
        <xsd:restriction base="dms:Text">
          <xsd:maxLength value="255"/>
        </xsd:restriction>
      </xsd:simpleType>
    </xsd:element>
    <xsd:element name="Blog_x0020_Name" ma:index="20" nillable="true" ma:displayName="Blog Name" ma:description="Title of an Infopedia Blog" ma:internalName="Blog_x0020_Name">
      <xsd:simpleType>
        <xsd:restriction base="dms:Text">
          <xsd:maxLength value="255"/>
        </xsd:restriction>
      </xsd:simpleType>
    </xsd:element>
    <xsd:element name="hd9637eefc984b85b6097c6374e15725" ma:index="22" nillable="true" ma:taxonomy="true" ma:internalName="hd9637eefc984b85b6097c6374e15725" ma:taxonomyFieldName="ItemType" ma:displayName="SMSG Item Type" ma:default="" ma:fieldId="{1d9637ee-fc98-4b85-b609-7c6374e15725}" ma:taxonomyMulti="true" ma:sspId="e385fb40-52d4-4fae-9c5b-3e8ff8a5878e" ma:termSetId="a611a704-4666-406e-a571-a6e9bb4a2dcc" ma:anchorId="3d59bf14-be35-4b82-81a4-70bbe2a90cc2" ma:open="false" ma:isKeyword="false">
      <xsd:complexType>
        <xsd:sequence>
          <xsd:element ref="pc:Terms" minOccurs="0" maxOccurs="1"/>
        </xsd:sequence>
      </xsd:complexType>
    </xsd:element>
    <xsd:element name="TaxCatchAll" ma:index="24" nillable="true" ma:displayName="Taxonomy Catch All Column" ma:description="" ma:hidden="true" ma:list="{79eb6d77-6000-4a3e-94a1-02065c4843b2}" ma:internalName="TaxCatchAll" ma:showField="CatchAllData" ma:web="968a269b-7438-4d12-9dc1-e5dc1b26ce59">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description="" ma:hidden="true" ma:list="{79eb6d77-6000-4a3e-94a1-02065c4843b2}" ma:internalName="TaxCatchAllLabel" ma:readOnly="true" ma:showField="CatchAllDataLabel" ma:web="968a269b-7438-4d12-9dc1-e5dc1b26ce59">
      <xsd:complexType>
        <xsd:complexContent>
          <xsd:extension base="dms:MultiChoiceLookup">
            <xsd:sequence>
              <xsd:element name="Value" type="dms:Lookup" maxOccurs="unbounded" minOccurs="0" nillable="true"/>
            </xsd:sequence>
          </xsd:extension>
        </xsd:complexContent>
      </xsd:complexType>
    </xsd:element>
    <xsd:element name="b4224c12c78d42ea9b214de0badf8358" ma:index="27" nillable="true" ma:taxonomy="true" ma:internalName="b4224c12c78d42ea9b214de0badf8358" ma:taxonomyFieldName="EnterpriseDomainTags" ma:displayName="SMSG Extended Tags" ma:default="" ma:fieldId="{b4224c12-c78d-42ea-9b21-4de0badf8358}" ma:taxonomyMulti="true" ma:sspId="e385fb40-52d4-4fae-9c5b-3e8ff8a5878e" ma:termSetId="d039009f-2da8-468b-bf5e-ff4693a9f72f" ma:anchorId="00000000-0000-0000-0000-000000000000" ma:open="false" ma:isKeyword="false">
      <xsd:complexType>
        <xsd:sequence>
          <xsd:element ref="pc:Terms" minOccurs="0" maxOccurs="1"/>
        </xsd:sequence>
      </xsd:complexType>
    </xsd:element>
    <xsd:element name="_dlc_DocId" ma:index="28" nillable="true" ma:displayName="Document ID Value" ma:description="The value of the document ID assigned to this item." ma:internalName="_dlc_DocId" ma:readOnly="true">
      <xsd:simpleType>
        <xsd:restriction base="dms:Text"/>
      </xsd:simpleType>
    </xsd:element>
    <xsd:element name="TaxKeywordTaxHTField" ma:index="29"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_dlc_DocIdUrl" ma:index="3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2" nillable="true" ma:displayName="Persist ID" ma:description="Keep ID on add." ma:hidden="true" ma:internalName="_dlc_DocIdPersistId" ma:readOnly="true">
      <xsd:simpleType>
        <xsd:restriction base="dms:Boolean"/>
      </xsd:simpleType>
    </xsd:element>
    <xsd:element name="m6d26e40ac264097a006193f92232ece" ma:index="35" nillable="true" ma:taxonomy="true" ma:internalName="m6d26e40ac264097a006193f92232ece" ma:taxonomyFieldName="TechnicalLevel" ma:displayName="Technical Level" ma:default="" ma:fieldId="{66d26e40-ac26-4097-a006-193f92232ece}" ma:sspId="e385fb40-52d4-4fae-9c5b-3e8ff8a5878e" ma:termSetId="7123edbd-7265-47b9-9049-04e46d245d8e" ma:anchorId="3c636e1e-6390-429f-a144-68438d32bffe" ma:open="false" ma:isKeyword="false">
      <xsd:complexType>
        <xsd:sequence>
          <xsd:element ref="pc:Terms" minOccurs="0" maxOccurs="1"/>
        </xsd:sequence>
      </xsd:complexType>
    </xsd:element>
    <xsd:element name="ConfidentialityTaxHTField0" ma:index="36" ma:taxonomy="true" ma:internalName="ConfidentialityTaxHTField0" ma:taxonomyFieldName="Confidentiality" ma:displayName="Confidentiality" ma:default="5;#Microsoft confidential|461efa83-0283-486a-a8d5-943328f3693f" ma:fieldId="{840a9f3c-1e14-4c21-9dbf-5637765665db}" ma:sspId="e385fb40-52d4-4fae-9c5b-3e8ff8a5878e" ma:termSetId="e0e820dc-7da0-48b9-8472-209c7e82d1d0" ma:anchorId="00000000-0000-0000-0000-000000000000" ma:open="false" ma:isKeyword="false">
      <xsd:complexType>
        <xsd:sequence>
          <xsd:element ref="pc:Terms" minOccurs="0" maxOccurs="1"/>
        </xsd:sequence>
      </xsd:complexType>
    </xsd:element>
    <xsd:element name="od9986d31974458fb3007746ec0bce5f" ma:index="37" nillable="true" ma:taxonomy="true" ma:internalName="od9986d31974458fb3007746ec0bce5f" ma:taxonomyFieldName="Languages" ma:displayName="SMSG Languages" ma:default="" ma:fieldId="{8d9986d3-1974-458f-b300-7746ec0bce5f}" ma:taxonomyMulti="true" ma:sspId="e385fb40-52d4-4fae-9c5b-3e8ff8a5878e" ma:termSetId="a611a704-4666-406e-a571-a6e9bb4a2dcc" ma:anchorId="c5f267fd-fa38-4ffe-a1d8-2693d87e90bc" ma:open="false" ma:isKeyword="false">
      <xsd:complexType>
        <xsd:sequence>
          <xsd:element ref="pc:Terms" minOccurs="0" maxOccurs="1"/>
        </xsd:sequence>
      </xsd:complexType>
    </xsd:element>
    <xsd:element name="bf80e81150e248c48aa8cffdf0021a1f" ma:index="39" nillable="true" ma:taxonomy="true" ma:internalName="bf80e81150e248c48aa8cffdf0021a1f" ma:taxonomyFieldName="Products" ma:displayName="SMSG Products &amp; Technologies" ma:default="" ma:fieldId="{bf80e811-50e2-48c4-8aa8-cffdf0021a1f}" ma:taxonomyMulti="true" ma:sspId="e385fb40-52d4-4fae-9c5b-3e8ff8a5878e" ma:termSetId="a611a704-4666-406e-a571-a6e9bb4a2dcc" ma:anchorId="f7bdd4ba-8e81-43d6-a504-860f505d5c97" ma:open="false" ma:isKeyword="false">
      <xsd:complexType>
        <xsd:sequence>
          <xsd:element ref="pc:Terms" minOccurs="0" maxOccurs="1"/>
        </xsd:sequence>
      </xsd:complexType>
    </xsd:element>
    <xsd:element name="mb88723863e1404388ba3733387d48df" ma:index="41" nillable="true" ma:taxonomy="true" ma:internalName="mb88723863e1404388ba3733387d48df" ma:taxonomyFieldName="Audiences" ma:displayName="SMSG Customer Audiences" ma:default="" ma:fieldId="{6b887238-63e1-4043-88ba-3733387d48df}" ma:taxonomyMulti="true" ma:sspId="e385fb40-52d4-4fae-9c5b-3e8ff8a5878e" ma:termSetId="a611a704-4666-406e-a571-a6e9bb4a2dcc" ma:anchorId="8a0280e9-c6e8-4e3c-80d6-8db643b96ddd" ma:open="false" ma:isKeyword="false">
      <xsd:complexType>
        <xsd:sequence>
          <xsd:element ref="pc:Terms" minOccurs="0" maxOccurs="1"/>
        </xsd:sequence>
      </xsd:complexType>
    </xsd:element>
    <xsd:element name="l3c3ea61849e4288a8acc49bb5388e8c" ma:index="43" nillable="true" ma:taxonomy="true" ma:internalName="l3c3ea61849e4288a8acc49bb5388e8c" ma:taxonomyFieldName="Groups" ma:displayName="SMSG Groups" ma:default="" ma:fieldId="{53c3ea61-849e-4288-a8ac-c49bb5388e8c}" ma:taxonomyMulti="true" ma:sspId="e385fb40-52d4-4fae-9c5b-3e8ff8a5878e" ma:termSetId="d039009f-2da8-468b-bf5e-ff4693a9f72f" ma:anchorId="ec38e82f-eddf-4553-aa72-f3bd3c1d5855" ma:open="false" ma:isKeyword="false">
      <xsd:complexType>
        <xsd:sequence>
          <xsd:element ref="pc:Terms" minOccurs="0" maxOccurs="1"/>
        </xsd:sequence>
      </xsd:complexType>
    </xsd:element>
    <xsd:element name="i0d941ee1e744ffea7aeee9924c91cbb" ma:index="45" nillable="true" ma:taxonomy="true" ma:internalName="i0d941ee1e744ffea7aeee9924c91cbb" ma:taxonomyFieldName="BusinessArchitecture" ma:displayName="SMSG Business Architecture" ma:default="" ma:fieldId="{20d941ee-1e74-4ffe-a7ae-ee9924c91cbb}" ma:taxonomyMulti="true" ma:sspId="e385fb40-52d4-4fae-9c5b-3e8ff8a5878e" ma:termSetId="d039009f-2da8-468b-bf5e-ff4693a9f72f" ma:anchorId="1951c1e0-4cc7-414f-a435-7369277bc757" ma:open="false" ma:isKeyword="false">
      <xsd:complexType>
        <xsd:sequence>
          <xsd:element ref="pc:Terms" minOccurs="0" maxOccurs="1"/>
        </xsd:sequence>
      </xsd:complexType>
    </xsd:element>
    <xsd:element name="i1b478372f814787abd313030b81fcb2" ma:index="47" nillable="true" ma:taxonomy="true" ma:internalName="i1b478372f814787abd313030b81fcb2" ma:taxonomyFieldName="ActivitiesAndPrograms" ma:displayName="SMSG Activities &amp; Programs" ma:default="" ma:fieldId="{21b47837-2f81-4787-abd3-13030b81fcb2}" ma:taxonomyMulti="true" ma:sspId="e385fb40-52d4-4fae-9c5b-3e8ff8a5878e" ma:termSetId="d039009f-2da8-468b-bf5e-ff4693a9f72f" ma:anchorId="846d39ff-6475-4006-99df-de42970d666e" ma:open="false" ma:isKeyword="false">
      <xsd:complexType>
        <xsd:sequence>
          <xsd:element ref="pc:Terms" minOccurs="0" maxOccurs="1"/>
        </xsd:sequence>
      </xsd:complexType>
    </xsd:element>
    <xsd:element name="Coowner" ma:index="49" nillable="true" ma:displayName="Co-owner" ma:list="UserInfo" ma:SearchPeopleOnly="false" ma:SharePointGroup="0" ma:internalName="Coowner" ma:showField="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21a64daf20d4502b2796a1c6b8ce6c8" ma:index="50" nillable="true" ma:taxonomy="true" ma:internalName="k21a64daf20d4502b2796a1c6b8ce6c8" ma:taxonomyFieldName="Industries" ma:displayName="SMSG Industries" ma:default="" ma:fieldId="{421a64da-f20d-4502-b279-6a1c6b8ce6c8}" ma:taxonomyMulti="true" ma:sspId="e385fb40-52d4-4fae-9c5b-3e8ff8a5878e" ma:termSetId="a611a704-4666-406e-a571-a6e9bb4a2dcc" ma:anchorId="322da17f-7441-43de-8ac8-ca7d62aec02b" ma:open="false" ma:isKeyword="false">
      <xsd:complexType>
        <xsd:sequence>
          <xsd:element ref="pc:Terms" minOccurs="0" maxOccurs="1"/>
        </xsd:sequence>
      </xsd:complexType>
    </xsd:element>
    <xsd:element name="b60f8d2dbb984f349d80d8196897f4d3" ma:index="52" nillable="true" ma:taxonomy="true" ma:internalName="b60f8d2dbb984f349d80d8196897f4d3" ma:taxonomyFieldName="Roles" ma:displayName="SMSG Roles" ma:default="" ma:fieldId="{b60f8d2d-bb98-4f34-9d80-d8196897f4d3}" ma:taxonomyMulti="true" ma:sspId="e385fb40-52d4-4fae-9c5b-3e8ff8a5878e" ma:termSetId="a611a704-4666-406e-a571-a6e9bb4a2dcc" ma:anchorId="c9a07ef0-4236-4915-97ca-1b3392dac369" ma:open="false" ma:isKeyword="false">
      <xsd:complexType>
        <xsd:sequence>
          <xsd:element ref="pc:Terms" minOccurs="0" maxOccurs="1"/>
        </xsd:sequence>
      </xsd:complexType>
    </xsd:element>
    <xsd:element name="ec5b2ad5c27b45fb8a00a1f27c7ce1ae" ma:index="54" nillable="true" ma:taxonomy="true" ma:internalName="ec5b2ad5c27b45fb8a00a1f27c7ce1ae" ma:taxonomyFieldName="Partners" ma:displayName="SMSG Partners" ma:default="" ma:fieldId="{ec5b2ad5-c27b-45fb-8a00-a1f27c7ce1ae}" ma:taxonomyMulti="true" ma:sspId="e385fb40-52d4-4fae-9c5b-3e8ff8a5878e" ma:termSetId="a611a704-4666-406e-a571-a6e9bb4a2dcc" ma:anchorId="dd1a91fa-3198-4561-9b04-bc737b2a8291" ma:open="false" ma:isKeyword="false">
      <xsd:complexType>
        <xsd:sequence>
          <xsd:element ref="pc:Terms" minOccurs="0" maxOccurs="1"/>
        </xsd:sequence>
      </xsd:complexType>
    </xsd:element>
    <xsd:element name="m6c7b4717b6346e6a075a59dd47eac69" ma:index="56" nillable="true" ma:taxonomy="true" ma:internalName="m6c7b4717b6346e6a075a59dd47eac69" ma:taxonomyFieldName="Topics" ma:displayName="SMSG Topics" ma:default="" ma:fieldId="{66c7b471-7b63-46e6-a075-a59dd47eac69}" ma:taxonomyMulti="true" ma:sspId="e385fb40-52d4-4fae-9c5b-3e8ff8a5878e" ma:termSetId="d039009f-2da8-468b-bf5e-ff4693a9f72f" ma:anchorId="ddcce936-3357-448e-8326-e6fdfddfb752" ma:open="false" ma:isKeyword="false">
      <xsd:complexType>
        <xsd:sequence>
          <xsd:element ref="pc:Terms" minOccurs="0" maxOccurs="1"/>
        </xsd:sequence>
      </xsd:complexType>
    </xsd:element>
    <xsd:element name="kf34bcdc8fc34e479d3f94c6210e8e27" ma:index="58" nillable="true" ma:taxonomy="true" ma:internalName="kf34bcdc8fc34e479d3f94c6210e8e27" ma:taxonomyFieldName="Competitors" ma:displayName="SMSG Competition" ma:default="" ma:fieldId="{4f34bcdc-8fc3-4e47-9d3f-94c6210e8e27}" ma:taxonomyMulti="true" ma:sspId="e385fb40-52d4-4fae-9c5b-3e8ff8a5878e" ma:termSetId="a611a704-4666-406e-a571-a6e9bb4a2dcc" ma:anchorId="718f8fd0-b740-48bc-92ad-5700213c04b2" ma:open="false" ma:isKeyword="false">
      <xsd:complexType>
        <xsd:sequence>
          <xsd:element ref="pc:Terms" minOccurs="0" maxOccurs="1"/>
        </xsd:sequence>
      </xsd:complexType>
    </xsd:element>
    <xsd:element name="ef109fd36bcf4bcd9dd945731030600b" ma:index="60" nillable="true" ma:taxonomy="true" ma:internalName="ef109fd36bcf4bcd9dd945731030600b" ma:taxonomyFieldName="Region" ma:displayName="SMSG Region" ma:default="" ma:fieldId="{ef109fd3-6bcf-4bcd-9dd9-45731030600b}" ma:taxonomyMulti="true" ma:sspId="e385fb40-52d4-4fae-9c5b-3e8ff8a5878e" ma:termSetId="a611a704-4666-406e-a571-a6e9bb4a2dcc" ma:anchorId="c5404caa-7d82-41c6-82c2-0230c1d96864" ma:open="false" ma:isKeyword="false">
      <xsd:complexType>
        <xsd:sequence>
          <xsd:element ref="pc:Terms" minOccurs="0" maxOccurs="1"/>
        </xsd:sequence>
      </xsd:complexType>
    </xsd:element>
    <xsd:element name="eb54ac91059940029a3cc8a4ff5af673" ma:index="62" nillable="true" ma:taxonomy="true" ma:internalName="eb54ac91059940029a3cc8a4ff5af673" ma:taxonomyFieldName="SMSGDomain" ma:displayName="SMSG Domain" ma:default="" ma:fieldId="{eb54ac91-0599-4002-9a3c-c8a4ff5af673}"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k20e0dfa74bf4e44818db03027b0ccd8" ma:index="64" nillable="true" ma:taxonomy="true" ma:internalName="k20e0dfa74bf4e44818db03027b0ccd8" ma:taxonomyFieldName="Segments" ma:displayName="SMSG Customer Segments" ma:default="" ma:fieldId="{420e0dfa-74bf-4e44-818d-b03027b0ccd8}"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GenericText2" ma:index="66" nillable="true" ma:displayName="GenericText2" ma:description="Generic field for future features in implementation" ma:indexed="true" ma:internalName="GenericText2">
      <xsd:simpleType>
        <xsd:restriction base="dms:Text">
          <xsd:maxLength value="255"/>
        </xsd:restriction>
      </xsd:simpleType>
    </xsd:element>
    <xsd:element name="GenericHTML1" ma:index="67" nillable="true" ma:displayName="GenericHTML1" ma:description="Generic field for future features in implementation" ma:internalName="GenericHTML1">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PublishDate" ma:index="5" nillable="true" ma:displayName="PublishDate" ma:description="Used in Blog Posts, this date is used to specify the Blog Article Date." ma:format="DateOnly" ma:internalName="PublishDate" ma:readOnly="false">
      <xsd:simpleType>
        <xsd:restriction base="dms:DateTime"/>
      </xsd:simpleType>
    </xsd:element>
    <xsd:element name="ApplyWorkflowRules" ma:index="18" nillable="true" ma:displayName="ApplyWorkflowRules" ma:default="Yes" ma:description="This columns is used to help to apply the workflow rules on Document Sets / Documents. by Default the Value is Yes" ma:format="Dropdown" ma:internalName="ApplyWorkflowRules" ma:readOnly="false">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8b6ef221-a9e7-4fd3-81c1-44868d20ca84" elementFormDefault="qualified">
    <xsd:import namespace="http://schemas.microsoft.com/office/2006/documentManagement/types"/>
    <xsd:import namespace="http://schemas.microsoft.com/office/infopath/2007/PartnerControls"/>
    <xsd:element name="LastSharedByUser" ma:index="70" nillable="true" ma:displayName="Last Shared By User" ma:description="" ma:internalName="LastSharedByUser" ma:readOnly="true">
      <xsd:simpleType>
        <xsd:restriction base="dms:Note">
          <xsd:maxLength value="255"/>
        </xsd:restriction>
      </xsd:simpleType>
    </xsd:element>
    <xsd:element name="LastSharedByTime" ma:index="7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618e6b4-47fe-42e5-aeb1-b3107e5af189" elementFormDefault="qualified">
    <xsd:import namespace="http://schemas.microsoft.com/office/2006/documentManagement/types"/>
    <xsd:import namespace="http://schemas.microsoft.com/office/infopath/2007/PartnerControls"/>
    <xsd:element name="ODSWF1" ma:index="72" nillable="true" ma:displayName="ODSWF1" ma:internalName="ODSWF1">
      <xsd:complexType>
        <xsd:complexContent>
          <xsd:extension base="dms:URL">
            <xsd:sequence>
              <xsd:element name="Url" type="dms:ValidUrl" minOccurs="0" nillable="true"/>
              <xsd:element name="Description" type="xsd:string" nillable="true"/>
            </xsd:sequence>
          </xsd:extension>
        </xsd:complexContent>
      </xsd:complexType>
    </xsd:element>
    <xsd:element name="Update_x0020_Parent_x0020_Child_x0020_Relation" ma:index="73" nillable="true" ma:displayName="Update Parent Child Relation" ma:internalName="Update_x0020_Parent_x0020_Child_x0020_Relation">
      <xsd:complexType>
        <xsd:complexContent>
          <xsd:extension base="dms:URL">
            <xsd:sequence>
              <xsd:element name="Url" type="dms:ValidUrl" minOccurs="0" nillable="true"/>
              <xsd:element name="Description" type="xsd:string" nillable="true"/>
            </xsd:sequence>
          </xsd:extension>
        </xsd:complexContent>
      </xsd:complexType>
    </xsd:element>
    <xsd:element name="ODSWF" ma:index="74" nillable="true" ma:displayName="ODSWF" ma:internalName="ODSWF">
      <xsd:complexType>
        <xsd:complexContent>
          <xsd:extension base="dms:URL">
            <xsd:sequence>
              <xsd:element name="Url" type="dms:ValidUrl" minOccurs="0" nillable="true"/>
              <xsd:element name="Description" type="xsd:string" nillable="true"/>
            </xsd:sequence>
          </xsd:extension>
        </xsd:complexContent>
      </xsd:complexType>
    </xsd:element>
    <xsd:element name="ODSWF2" ma:index="75" nillable="true" ma:displayName="ODSWF2" ma:internalName="ODSWF2">
      <xsd:complexType>
        <xsd:complexContent>
          <xsd:extension base="dms:URL">
            <xsd:sequence>
              <xsd:element name="Url" type="dms:ValidUrl" minOccurs="0" nillable="true"/>
              <xsd:element name="Description" type="xsd:string" nillable="true"/>
            </xsd:sequence>
          </xsd:extension>
        </xsd:complexContent>
      </xsd:complexType>
    </xsd:element>
    <xsd:element name="ODSWF1_x0028_1_x0029_" ma:index="76" nillable="true" ma:displayName="ODSWF1" ma:internalName="ODSWF1_x0028_1_x0029_">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77" nillable="true" ma:displayName="MediaServiceMetadata" ma:description="" ma:hidden="true" ma:internalName="MediaServiceMetadata" ma:readOnly="true">
      <xsd:simpleType>
        <xsd:restriction base="dms:Note"/>
      </xsd:simpleType>
    </xsd:element>
    <xsd:element name="MediaServiceFastMetadata" ma:index="78" nillable="true" ma:displayName="MediaServiceFastMetadata" ma:description="" ma:hidden="true" ma:internalName="MediaServiceFastMetadata" ma:readOnly="true">
      <xsd:simpleType>
        <xsd:restriction base="dms:Note"/>
      </xsd:simpleType>
    </xsd:element>
    <xsd:element name="MediaServiceDateTaken" ma:index="79"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DocumentDescription xmlns="230e9df3-be65-4c73-a93b-d1236ebd677e">Office 2007 End of Support Presentation (SMB).</DocumentDescription>
    <hd9637eefc984b85b6097c6374e15725 xmlns="230e9df3-be65-4c73-a93b-d1236ebd677e">
      <Terms xmlns="http://schemas.microsoft.com/office/infopath/2007/PartnerControls">
        <TermInfo xmlns="http://schemas.microsoft.com/office/infopath/2007/PartnerControls">
          <TermName xmlns="http://schemas.microsoft.com/office/infopath/2007/PartnerControls">presentations</TermName>
          <TermId xmlns="http://schemas.microsoft.com/office/infopath/2007/PartnerControls">317da5a4-398e-4c38-b265-afd519770055</TermId>
        </TermInfo>
      </Terms>
    </hd9637eefc984b85b6097c6374e15725>
    <od9986d31974458fb3007746ec0bce5f xmlns="230e9df3-be65-4c73-a93b-d1236ebd677e">
      <Terms xmlns="http://schemas.microsoft.com/office/infopath/2007/PartnerControls"/>
    </od9986d31974458fb3007746ec0bce5f>
    <k20e0dfa74bf4e44818db03027b0ccd8 xmlns="230e9df3-be65-4c73-a93b-d1236ebd677e">
      <Terms xmlns="http://schemas.microsoft.com/office/infopath/2007/PartnerControls"/>
    </k20e0dfa74bf4e44818db03027b0ccd8>
    <Owner xmlns="230e9df3-be65-4c73-a93b-d1236ebd677e">
      <UserInfo>
        <DisplayName>Brian Schwartz (Nayamode Inc)</DisplayName>
        <AccountId>41</AccountId>
        <AccountType/>
      </UserInfo>
    </Owner>
    <PublishDate xmlns="230E9DF3-BE65-4C73-A93B-D1236EBD677E" xsi:nil="true"/>
    <_ip_UnifiedCompliancePolicyUIAction xmlns="http://schemas.microsoft.com/sharepoint/v3" xsi:nil="true"/>
    <k21a64daf20d4502b2796a1c6b8ce6c8 xmlns="230e9df3-be65-4c73-a93b-d1236ebd677e">
      <Terms xmlns="http://schemas.microsoft.com/office/infopath/2007/PartnerControls"/>
    </k21a64daf20d4502b2796a1c6b8ce6c8>
    <GenericHTML1 xmlns="230e9df3-be65-4c73-a93b-d1236ebd677e" xsi:nil="true"/>
    <ODSWF2 xmlns="b618e6b4-47fe-42e5-aeb1-b3107e5af189">
      <Url xsi:nil="true"/>
      <Description xsi:nil="true"/>
    </ODSWF2>
    <ConfidentialityTaxHTField0 xmlns="230e9df3-be65-4c73-a93b-d1236ebd677e">
      <Terms xmlns="http://schemas.microsoft.com/office/infopath/2007/PartnerControls">
        <TermInfo xmlns="http://schemas.microsoft.com/office/infopath/2007/PartnerControls">
          <TermName xmlns="http://schemas.microsoft.com/office/infopath/2007/PartnerControls">customer ready</TermName>
          <TermId xmlns="http://schemas.microsoft.com/office/infopath/2007/PartnerControls">8986c41d-21c5-4f8f-8a12-ea4625b46858</TermId>
        </TermInfo>
      </Terms>
    </ConfidentialityTaxHTField0>
    <l3c3ea61849e4288a8acc49bb5388e8c xmlns="230e9df3-be65-4c73-a93b-d1236ebd677e">
      <Terms xmlns="http://schemas.microsoft.com/office/infopath/2007/PartnerControls"/>
    </l3c3ea61849e4288a8acc49bb5388e8c>
    <Blog_x0020_Name xmlns="230e9df3-be65-4c73-a93b-d1236ebd677e" xsi:nil="true"/>
    <eb54ac91059940029a3cc8a4ff5af673 xmlns="230e9df3-be65-4c73-a93b-d1236ebd677e">
      <Terms xmlns="http://schemas.microsoft.com/office/infopath/2007/PartnerControls"/>
    </eb54ac91059940029a3cc8a4ff5af673>
    <PublishingPageContent xmlns="http://schemas.microsoft.com/sharepoint/v3" xsi:nil="true"/>
    <ContentID xmlns="230e9df3-be65-4c73-a93b-d1236ebd677e" xsi:nil="true"/>
    <Coowner xmlns="230e9df3-be65-4c73-a93b-d1236ebd677e">
      <UserInfo>
        <DisplayName>i:0#.f|membership|v-chstin@microsoft.com</DisplayName>
        <AccountId>30024</AccountId>
        <AccountType/>
      </UserInfo>
    </Coowner>
    <ef109fd36bcf4bcd9dd945731030600b xmlns="230e9df3-be65-4c73-a93b-d1236ebd677e">
      <Terms xmlns="http://schemas.microsoft.com/office/infopath/2007/PartnerControls"/>
    </ef109fd36bcf4bcd9dd945731030600b>
    <ODSWF xmlns="b618e6b4-47fe-42e5-aeb1-b3107e5af189">
      <Url xsi:nil="true"/>
      <Description xsi:nil="true"/>
    </ODSWF>
    <ApplyWorkflowRules xmlns="230E9DF3-BE65-4C73-A93B-D1236EBD677E">Yes</ApplyWorkflowRules>
    <bf80e81150e248c48aa8cffdf0021a1f xmlns="230e9df3-be65-4c73-a93b-d1236ebd677e">
      <Terms xmlns="http://schemas.microsoft.com/office/infopath/2007/PartnerControls"/>
    </bf80e81150e248c48aa8cffdf0021a1f>
    <ec5b2ad5c27b45fb8a00a1f27c7ce1ae xmlns="230e9df3-be65-4c73-a93b-d1236ebd677e">
      <Terms xmlns="http://schemas.microsoft.com/office/infopath/2007/PartnerControls"/>
    </ec5b2ad5c27b45fb8a00a1f27c7ce1ae>
    <m6d26e40ac264097a006193f92232ece xmlns="230e9df3-be65-4c73-a93b-d1236ebd677e">
      <Terms xmlns="http://schemas.microsoft.com/office/infopath/2007/PartnerControls"/>
    </m6d26e40ac264097a006193f92232ece>
    <_ip_UnifiedCompliancePolicyProperties xmlns="http://schemas.microsoft.com/sharepoint/v3" xsi:nil="true"/>
    <b60f8d2dbb984f349d80d8196897f4d3 xmlns="230e9df3-be65-4c73-a93b-d1236ebd677e">
      <Terms xmlns="http://schemas.microsoft.com/office/infopath/2007/PartnerControls"/>
    </b60f8d2dbb984f349d80d8196897f4d3>
    <ODSWF1_x0028_1_x0029_ xmlns="b618e6b4-47fe-42e5-aeb1-b3107e5af189">
      <Url xsi:nil="true"/>
      <Description xsi:nil="true"/>
    </ODSWF1_x0028_1_x0029_>
    <Thumbnail1 xmlns="230e9df3-be65-4c73-a93b-d1236ebd677e">
      <Url xsi:nil="true"/>
      <Description xsi:nil="true"/>
    </Thumbnail1>
    <i0d941ee1e744ffea7aeee9924c91cbb xmlns="230e9df3-be65-4c73-a93b-d1236ebd677e">
      <Terms xmlns="http://schemas.microsoft.com/office/infopath/2007/PartnerControls"/>
    </i0d941ee1e744ffea7aeee9924c91cbb>
    <RoutingRuleDescription xmlns="http://schemas.microsoft.com/sharepoint/v3" xsi:nil="true"/>
    <PublishingExpirationDate xmlns="http://schemas.microsoft.com/sharepoint/v3" xsi:nil="true"/>
    <TaxKeywordTaxHTField xmlns="230e9df3-be65-4c73-a93b-d1236ebd677e">
      <Terms xmlns="http://schemas.microsoft.com/office/infopath/2007/PartnerControls"/>
    </TaxKeywordTaxHTField>
    <ReportOwner xmlns="http://schemas.microsoft.com/sharepoint/v3">
      <UserInfo>
        <DisplayName/>
        <AccountId xsi:nil="true"/>
        <AccountType/>
      </UserInfo>
    </ReportOwner>
    <i1b478372f814787abd313030b81fcb2 xmlns="230e9df3-be65-4c73-a93b-d1236ebd677e">
      <Terms xmlns="http://schemas.microsoft.com/office/infopath/2007/PartnerControls"/>
    </i1b478372f814787abd313030b81fcb2>
    <ODSWF1 xmlns="b618e6b4-47fe-42e5-aeb1-b3107e5af189">
      <Url xsi:nil="true"/>
      <Description xsi:nil="true"/>
    </ODSWF1>
    <b4224c12c78d42ea9b214de0badf8358 xmlns="230e9df3-be65-4c73-a93b-d1236ebd677e">
      <Terms xmlns="http://schemas.microsoft.com/office/infopath/2007/PartnerControls"/>
    </b4224c12c78d42ea9b214de0badf8358>
    <TaxCatchAll xmlns="230e9df3-be65-4c73-a93b-d1236ebd677e">
      <Value>38</Value>
      <Value>45</Value>
    </TaxCatchAll>
    <Update_x0020_Parent_x0020_Child_x0020_Relation xmlns="b618e6b4-47fe-42e5-aeb1-b3107e5af189">
      <Url xsi:nil="true"/>
      <Description xsi:nil="true"/>
    </Update_x0020_Parent_x0020_Child_x0020_Relation>
    <mb88723863e1404388ba3733387d48df xmlns="230e9df3-be65-4c73-a93b-d1236ebd677e">
      <Terms xmlns="http://schemas.microsoft.com/office/infopath/2007/PartnerControls"/>
    </mb88723863e1404388ba3733387d48df>
    <m6c7b4717b6346e6a075a59dd47eac69 xmlns="230e9df3-be65-4c73-a93b-d1236ebd677e">
      <Terms xmlns="http://schemas.microsoft.com/office/infopath/2007/PartnerControls"/>
    </m6c7b4717b6346e6a075a59dd47eac69>
    <kf34bcdc8fc34e479d3f94c6210e8e27 xmlns="230e9df3-be65-4c73-a93b-d1236ebd677e">
      <Terms xmlns="http://schemas.microsoft.com/office/infopath/2007/PartnerControls"/>
    </kf34bcdc8fc34e479d3f94c6210e8e27>
    <GenericText2 xmlns="230e9df3-be65-4c73-a93b-d1236ebd677e">G03KC-1-7012</GenericText2>
    <_dlc_DocId xmlns="230e9df3-be65-4c73-a93b-d1236ebd677e">G03KC-1680643135-8910</_dlc_DocId>
    <_dlc_DocIdUrl xmlns="230e9df3-be65-4c73-a93b-d1236ebd677e">
      <Url>https://microsoft.sharepoint.com/sites/Infopedia_G03KC/_layouts/15/DocIdRedir.aspx?ID=G03KC-1680643135-8910</Url>
      <Description>G03KC-1680643135-8910</Description>
    </_dlc_DocIdUrl>
  </documentManagement>
</p:properties>
</file>

<file path=customXml/itemProps1.xml><?xml version="1.0" encoding="utf-8"?>
<ds:datastoreItem xmlns:ds="http://schemas.openxmlformats.org/officeDocument/2006/customXml" ds:itemID="{B4D5AC6B-7334-4BA1-8941-E6A277FFEF2B}">
  <ds:schemaRefs>
    <ds:schemaRef ds:uri="http://schemas.microsoft.com/sharepoint/v3/contenttype/forms"/>
  </ds:schemaRefs>
</ds:datastoreItem>
</file>

<file path=customXml/itemProps2.xml><?xml version="1.0" encoding="utf-8"?>
<ds:datastoreItem xmlns:ds="http://schemas.openxmlformats.org/officeDocument/2006/customXml" ds:itemID="{F8043824-93F5-4393-AB12-CE360D3C7A1E}">
  <ds:schemaRefs>
    <ds:schemaRef ds:uri="http://schemas.microsoft.com/sharepoint/events"/>
  </ds:schemaRefs>
</ds:datastoreItem>
</file>

<file path=customXml/itemProps3.xml><?xml version="1.0" encoding="utf-8"?>
<ds:datastoreItem xmlns:ds="http://schemas.openxmlformats.org/officeDocument/2006/customXml" ds:itemID="{3C694938-4D16-48EA-9CB4-54E91F80BF63}">
  <ds:schemaRefs>
    <ds:schemaRef ds:uri="Microsoft.SharePoint.Taxonomy.ContentTypeSync"/>
  </ds:schemaRefs>
</ds:datastoreItem>
</file>

<file path=customXml/itemProps4.xml><?xml version="1.0" encoding="utf-8"?>
<ds:datastoreItem xmlns:ds="http://schemas.openxmlformats.org/officeDocument/2006/customXml" ds:itemID="{84998835-2E3D-4591-8D01-CE5DBAD10E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0e9df3-be65-4c73-a93b-d1236ebd677e"/>
    <ds:schemaRef ds:uri="230E9DF3-BE65-4C73-A93B-D1236EBD677E"/>
    <ds:schemaRef ds:uri="8b6ef221-a9e7-4fd3-81c1-44868d20ca84"/>
    <ds:schemaRef ds:uri="b618e6b4-47fe-42e5-aeb1-b3107e5af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2428EFCF-969C-4118-A1CB-95FC27ABBD58}">
  <ds:schemaRef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 ds:uri="http://purl.org/dc/terms/"/>
    <ds:schemaRef ds:uri="b618e6b4-47fe-42e5-aeb1-b3107e5af189"/>
    <ds:schemaRef ds:uri="8b6ef221-a9e7-4fd3-81c1-44868d20ca84"/>
    <ds:schemaRef ds:uri="http://schemas.microsoft.com/office/2006/documentManagement/types"/>
    <ds:schemaRef ds:uri="230E9DF3-BE65-4C73-A93B-D1236EBD677E"/>
    <ds:schemaRef ds:uri="230e9df3-be65-4c73-a93b-d1236ebd677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1017</Words>
  <Application>Microsoft Office PowerPoint</Application>
  <PresentationFormat>Widescreen</PresentationFormat>
  <Paragraphs>158</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Calibri Light</vt:lpstr>
      <vt:lpstr>Mangal</vt:lpstr>
      <vt:lpstr>Segoe Pro Light</vt:lpstr>
      <vt:lpstr>Segoe UI</vt:lpstr>
      <vt:lpstr>Segoe UI Light</vt:lpstr>
      <vt:lpstr>Segoe UI Semibold</vt:lpstr>
      <vt:lpstr>wf_segoe-ui_normal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2007 End of Support Presentation (SMB)</dc:title>
  <dc:creator/>
  <cp:lastModifiedBy/>
  <cp:revision>2</cp:revision>
  <dcterms:created xsi:type="dcterms:W3CDTF">2017-09-27T15:40:40Z</dcterms:created>
  <dcterms:modified xsi:type="dcterms:W3CDTF">2017-09-28T20:18:59Z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Ref">
    <vt:lpwstr>https://api.informationprotection.azure.com/api/72f988bf-86f1-41af-91ab-2d7cd011db47</vt:lpwstr>
  </property>
  <property fmtid="{D5CDD505-2E9C-101B-9397-08002B2CF9AE}" pid="5" name="MSIP_Label_f42aa342-8706-4288-bd11-ebb85995028c_Owner">
    <vt:lpwstr>gabelong@microsoft.com</vt:lpwstr>
  </property>
  <property fmtid="{D5CDD505-2E9C-101B-9397-08002B2CF9AE}" pid="6" name="MSIP_Label_f42aa342-8706-4288-bd11-ebb85995028c_SetDate">
    <vt:lpwstr>2017-09-27T08:43:19.1167715-07:00</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ContentTypeId">
    <vt:lpwstr>0x0101000E4CB7077FEE4FF7AE86D4A500EEC7800300F96E2758736AEF45AFCE0C190C2A9DEC007FE4510CB509C94EA0B6E6B0E7CBA20B</vt:lpwstr>
  </property>
  <property fmtid="{D5CDD505-2E9C-101B-9397-08002B2CF9AE}" pid="12" name="TaxKeyword">
    <vt:lpwstr/>
  </property>
  <property fmtid="{D5CDD505-2E9C-101B-9397-08002B2CF9AE}" pid="13" name="Audiences">
    <vt:lpwstr/>
  </property>
  <property fmtid="{D5CDD505-2E9C-101B-9397-08002B2CF9AE}" pid="14" name="Region">
    <vt:lpwstr/>
  </property>
  <property fmtid="{D5CDD505-2E9C-101B-9397-08002B2CF9AE}" pid="15" name="Industries">
    <vt:lpwstr/>
  </property>
  <property fmtid="{D5CDD505-2E9C-101B-9397-08002B2CF9AE}" pid="16" name="Roles">
    <vt:lpwstr/>
  </property>
  <property fmtid="{D5CDD505-2E9C-101B-9397-08002B2CF9AE}" pid="17" name="Competitors">
    <vt:lpwstr/>
  </property>
  <property fmtid="{D5CDD505-2E9C-101B-9397-08002B2CF9AE}" pid="18" name="SMSGDomain">
    <vt:lpwstr/>
  </property>
  <property fmtid="{D5CDD505-2E9C-101B-9397-08002B2CF9AE}" pid="19" name="BusinessArchitecture">
    <vt:lpwstr/>
  </property>
  <property fmtid="{D5CDD505-2E9C-101B-9397-08002B2CF9AE}" pid="20" name="Products">
    <vt:lpwstr/>
  </property>
  <property fmtid="{D5CDD505-2E9C-101B-9397-08002B2CF9AE}" pid="21" name="ActivitiesAndPrograms">
    <vt:lpwstr/>
  </property>
  <property fmtid="{D5CDD505-2E9C-101B-9397-08002B2CF9AE}" pid="22" name="Segments">
    <vt:lpwstr/>
  </property>
  <property fmtid="{D5CDD505-2E9C-101B-9397-08002B2CF9AE}" pid="23" name="Partners">
    <vt:lpwstr/>
  </property>
  <property fmtid="{D5CDD505-2E9C-101B-9397-08002B2CF9AE}" pid="24" name="Topics">
    <vt:lpwstr/>
  </property>
  <property fmtid="{D5CDD505-2E9C-101B-9397-08002B2CF9AE}" pid="25" name="Groups">
    <vt:lpwstr/>
  </property>
  <property fmtid="{D5CDD505-2E9C-101B-9397-08002B2CF9AE}" pid="26" name="_dlc_policyId">
    <vt:lpwstr/>
  </property>
  <property fmtid="{D5CDD505-2E9C-101B-9397-08002B2CF9AE}" pid="27" name="ItemRetentionFormula">
    <vt:lpwstr/>
  </property>
  <property fmtid="{D5CDD505-2E9C-101B-9397-08002B2CF9AE}" pid="28" name="_dlc_DocIdItemGuid">
    <vt:lpwstr>0b22729f-5060-4fa5-bea5-62e93c6f19e2</vt:lpwstr>
  </property>
  <property fmtid="{D5CDD505-2E9C-101B-9397-08002B2CF9AE}" pid="29" name="of67e5d4b76f4a9db8769983fda9cec0">
    <vt:lpwstr/>
  </property>
  <property fmtid="{D5CDD505-2E9C-101B-9397-08002B2CF9AE}" pid="30" name="NewsType">
    <vt:lpwstr/>
  </property>
  <property fmtid="{D5CDD505-2E9C-101B-9397-08002B2CF9AE}" pid="31" name="ItemType">
    <vt:lpwstr>45;#presentations|317da5a4-398e-4c38-b265-afd519770055</vt:lpwstr>
  </property>
  <property fmtid="{D5CDD505-2E9C-101B-9397-08002B2CF9AE}" pid="32" name="Confidentiality">
    <vt:lpwstr>38;#customer ready|8986c41d-21c5-4f8f-8a12-ea4625b46858</vt:lpwstr>
  </property>
  <property fmtid="{D5CDD505-2E9C-101B-9397-08002B2CF9AE}" pid="33" name="ga0c0bf70a6644469c61b3efa7025301">
    <vt:lpwstr/>
  </property>
  <property fmtid="{D5CDD505-2E9C-101B-9397-08002B2CF9AE}" pid="34" name="MSProducts">
    <vt:lpwstr/>
  </property>
  <property fmtid="{D5CDD505-2E9C-101B-9397-08002B2CF9AE}" pid="35" name="ExperienceContentType">
    <vt:lpwstr/>
  </property>
  <property fmtid="{D5CDD505-2E9C-101B-9397-08002B2CF9AE}" pid="36" name="l6f004f21209409da86a713c0f24627d">
    <vt:lpwstr/>
  </property>
  <property fmtid="{D5CDD505-2E9C-101B-9397-08002B2CF9AE}" pid="37" name="la4444b61d19467597d63190b69ac227">
    <vt:lpwstr/>
  </property>
  <property fmtid="{D5CDD505-2E9C-101B-9397-08002B2CF9AE}" pid="38" name="MSProductsTaxHTField0">
    <vt:lpwstr/>
  </property>
  <property fmtid="{D5CDD505-2E9C-101B-9397-08002B2CF9AE}" pid="39" name="Languages">
    <vt:lpwstr/>
  </property>
  <property fmtid="{D5CDD505-2E9C-101B-9397-08002B2CF9AE}" pid="40" name="e8080b0481964c759b2c36ae49591b31">
    <vt:lpwstr/>
  </property>
  <property fmtid="{D5CDD505-2E9C-101B-9397-08002B2CF9AE}" pid="41" name="TechnicalLevel">
    <vt:lpwstr/>
  </property>
  <property fmtid="{D5CDD505-2E9C-101B-9397-08002B2CF9AE}" pid="42" name="ldac8aee9d1f469e8cd8c3f8d6a615f2">
    <vt:lpwstr/>
  </property>
  <property fmtid="{D5CDD505-2E9C-101B-9397-08002B2CF9AE}" pid="43" name="EmployeeRole">
    <vt:lpwstr/>
  </property>
  <property fmtid="{D5CDD505-2E9C-101B-9397-08002B2CF9AE}" pid="44" name="NewsTopic">
    <vt:lpwstr/>
  </property>
  <property fmtid="{D5CDD505-2E9C-101B-9397-08002B2CF9AE}" pid="45" name="NewsSource">
    <vt:lpwstr/>
  </property>
  <property fmtid="{D5CDD505-2E9C-101B-9397-08002B2CF9AE}" pid="46" name="SMSGTags">
    <vt:lpwstr/>
  </property>
  <property fmtid="{D5CDD505-2E9C-101B-9397-08002B2CF9AE}" pid="47" name="MSPhysicalGeography">
    <vt:lpwstr/>
  </property>
  <property fmtid="{D5CDD505-2E9C-101B-9397-08002B2CF9AE}" pid="48" name="EnterpriseDomainTags">
    <vt:lpwstr/>
  </property>
  <property fmtid="{D5CDD505-2E9C-101B-9397-08002B2CF9AE}" pid="49" name="j3562c58ee414e028925bc902cfc01a1">
    <vt:lpwstr/>
  </property>
  <property fmtid="{D5CDD505-2E9C-101B-9397-08002B2CF9AE}" pid="50" name="_docset_NoMedatataSyncRequired">
    <vt:lpwstr>False</vt:lpwstr>
  </property>
</Properties>
</file>